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423" r:id="rId2"/>
    <p:sldId id="397" r:id="rId3"/>
    <p:sldId id="387" r:id="rId4"/>
    <p:sldId id="385" r:id="rId5"/>
    <p:sldId id="407" r:id="rId6"/>
    <p:sldId id="380" r:id="rId7"/>
    <p:sldId id="434" r:id="rId8"/>
    <p:sldId id="438" r:id="rId9"/>
    <p:sldId id="418" r:id="rId10"/>
    <p:sldId id="437" r:id="rId11"/>
    <p:sldId id="417" r:id="rId12"/>
    <p:sldId id="394" r:id="rId13"/>
    <p:sldId id="432" r:id="rId14"/>
    <p:sldId id="433" r:id="rId15"/>
    <p:sldId id="392" r:id="rId16"/>
    <p:sldId id="436" r:id="rId17"/>
    <p:sldId id="389" r:id="rId18"/>
    <p:sldId id="435" r:id="rId19"/>
    <p:sldId id="327" r:id="rId20"/>
    <p:sldId id="309" r:id="rId21"/>
    <p:sldId id="400" r:id="rId22"/>
    <p:sldId id="420" r:id="rId23"/>
    <p:sldId id="421" r:id="rId24"/>
    <p:sldId id="406" r:id="rId25"/>
    <p:sldId id="386" r:id="rId26"/>
    <p:sldId id="402" r:id="rId27"/>
    <p:sldId id="415" r:id="rId28"/>
    <p:sldId id="384" r:id="rId29"/>
    <p:sldId id="383" r:id="rId30"/>
    <p:sldId id="404" r:id="rId31"/>
    <p:sldId id="422" r:id="rId32"/>
    <p:sldId id="391" r:id="rId33"/>
    <p:sldId id="403" r:id="rId34"/>
    <p:sldId id="416" r:id="rId35"/>
    <p:sldId id="296" r:id="rId36"/>
    <p:sldId id="328" r:id="rId37"/>
    <p:sldId id="431" r:id="rId38"/>
    <p:sldId id="413" r:id="rId39"/>
    <p:sldId id="297" r:id="rId40"/>
    <p:sldId id="300" r:id="rId41"/>
    <p:sldId id="382" r:id="rId42"/>
    <p:sldId id="414" r:id="rId43"/>
    <p:sldId id="424" r:id="rId44"/>
    <p:sldId id="430" r:id="rId45"/>
    <p:sldId id="411" r:id="rId46"/>
    <p:sldId id="410" r:id="rId47"/>
    <p:sldId id="408" r:id="rId48"/>
    <p:sldId id="334" r:id="rId49"/>
    <p:sldId id="390" r:id="rId50"/>
    <p:sldId id="29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63636" autoAdjust="0"/>
  </p:normalViewPr>
  <p:slideViewPr>
    <p:cSldViewPr snapToGrid="0">
      <p:cViewPr varScale="1">
        <p:scale>
          <a:sx n="46" d="100"/>
          <a:sy n="46" d="100"/>
        </p:scale>
        <p:origin x="169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78805-0031-4286-8797-D93ACB672C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DC580AE-DB6E-4088-9558-5075A7EA926D}">
      <dgm:prSet/>
      <dgm:spPr/>
      <dgm:t>
        <a:bodyPr/>
        <a:lstStyle/>
        <a:p>
          <a:r>
            <a:rPr lang="en-US"/>
            <a:t>1. Attracting Investors</a:t>
          </a:r>
        </a:p>
      </dgm:t>
    </dgm:pt>
    <dgm:pt modelId="{84B0B8E0-6E27-4AD9-A08E-3B618CF8AEAB}" type="parTrans" cxnId="{C53074A4-3714-4BDC-9A66-FEAB87072576}">
      <dgm:prSet/>
      <dgm:spPr/>
      <dgm:t>
        <a:bodyPr/>
        <a:lstStyle/>
        <a:p>
          <a:endParaRPr lang="en-US"/>
        </a:p>
      </dgm:t>
    </dgm:pt>
    <dgm:pt modelId="{9C3F462A-3853-487F-8E92-A0289576BC18}" type="sibTrans" cxnId="{C53074A4-3714-4BDC-9A66-FEAB87072576}">
      <dgm:prSet/>
      <dgm:spPr/>
      <dgm:t>
        <a:bodyPr/>
        <a:lstStyle/>
        <a:p>
          <a:endParaRPr lang="en-US"/>
        </a:p>
      </dgm:t>
    </dgm:pt>
    <dgm:pt modelId="{E14304C9-7B38-469D-B05E-53FA4F4B09C8}">
      <dgm:prSet/>
      <dgm:spPr/>
      <dgm:t>
        <a:bodyPr/>
        <a:lstStyle/>
        <a:p>
          <a:r>
            <a:rPr lang="en-US"/>
            <a:t>2. Competitive Edge</a:t>
          </a:r>
        </a:p>
      </dgm:t>
    </dgm:pt>
    <dgm:pt modelId="{CA1196FC-FA49-4F98-A158-547CC59D3921}" type="parTrans" cxnId="{D9A7DB62-E049-4893-B596-25CC77EF4358}">
      <dgm:prSet/>
      <dgm:spPr/>
      <dgm:t>
        <a:bodyPr/>
        <a:lstStyle/>
        <a:p>
          <a:endParaRPr lang="en-US"/>
        </a:p>
      </dgm:t>
    </dgm:pt>
    <dgm:pt modelId="{843DC63D-76A4-4FDF-9E82-4BAB21861365}" type="sibTrans" cxnId="{D9A7DB62-E049-4893-B596-25CC77EF4358}">
      <dgm:prSet/>
      <dgm:spPr/>
      <dgm:t>
        <a:bodyPr/>
        <a:lstStyle/>
        <a:p>
          <a:endParaRPr lang="en-US"/>
        </a:p>
      </dgm:t>
    </dgm:pt>
    <dgm:pt modelId="{8469AE62-5298-4B25-B9BC-F28DA992941B}">
      <dgm:prSet/>
      <dgm:spPr/>
      <dgm:t>
        <a:bodyPr/>
        <a:lstStyle/>
        <a:p>
          <a:r>
            <a:rPr lang="en-US"/>
            <a:t>3. Improved Reputation</a:t>
          </a:r>
        </a:p>
      </dgm:t>
    </dgm:pt>
    <dgm:pt modelId="{3B4FBBC8-F669-4C56-AF03-A234AC14DFF1}" type="parTrans" cxnId="{DFB54DCC-829D-40D8-BD34-FE8DD9F153F6}">
      <dgm:prSet/>
      <dgm:spPr/>
      <dgm:t>
        <a:bodyPr/>
        <a:lstStyle/>
        <a:p>
          <a:endParaRPr lang="en-US"/>
        </a:p>
      </dgm:t>
    </dgm:pt>
    <dgm:pt modelId="{C29FCA20-6076-4E0E-9563-8C7A19EA80C2}" type="sibTrans" cxnId="{DFB54DCC-829D-40D8-BD34-FE8DD9F153F6}">
      <dgm:prSet/>
      <dgm:spPr/>
      <dgm:t>
        <a:bodyPr/>
        <a:lstStyle/>
        <a:p>
          <a:endParaRPr lang="en-US"/>
        </a:p>
      </dgm:t>
    </dgm:pt>
    <dgm:pt modelId="{1A2C5DC0-57B3-4382-8632-5DFDFE600FDF}">
      <dgm:prSet/>
      <dgm:spPr/>
      <dgm:t>
        <a:bodyPr/>
        <a:lstStyle/>
        <a:p>
          <a:r>
            <a:rPr lang="en-US"/>
            <a:t>4. Recruiting and Retaining Employees </a:t>
          </a:r>
        </a:p>
      </dgm:t>
    </dgm:pt>
    <dgm:pt modelId="{A3175FF3-2560-434D-B86E-129492554B93}" type="parTrans" cxnId="{14E4C84B-196B-4A02-8441-2BEFCA4DC1FD}">
      <dgm:prSet/>
      <dgm:spPr/>
      <dgm:t>
        <a:bodyPr/>
        <a:lstStyle/>
        <a:p>
          <a:endParaRPr lang="en-US"/>
        </a:p>
      </dgm:t>
    </dgm:pt>
    <dgm:pt modelId="{80C86FEA-2DB8-4035-A683-2351935C0D17}" type="sibTrans" cxnId="{14E4C84B-196B-4A02-8441-2BEFCA4DC1FD}">
      <dgm:prSet/>
      <dgm:spPr/>
      <dgm:t>
        <a:bodyPr/>
        <a:lstStyle/>
        <a:p>
          <a:endParaRPr lang="en-US"/>
        </a:p>
      </dgm:t>
    </dgm:pt>
    <dgm:pt modelId="{ADCD7589-1CA7-4789-8717-1D38472F8CA6}" type="pres">
      <dgm:prSet presAssocID="{5C078805-0031-4286-8797-D93ACB672CE5}" presName="linear" presStyleCnt="0">
        <dgm:presLayoutVars>
          <dgm:animLvl val="lvl"/>
          <dgm:resizeHandles val="exact"/>
        </dgm:presLayoutVars>
      </dgm:prSet>
      <dgm:spPr/>
    </dgm:pt>
    <dgm:pt modelId="{92FCFA2C-E793-432A-9C2A-CB6A3145C74F}" type="pres">
      <dgm:prSet presAssocID="{8DC580AE-DB6E-4088-9558-5075A7EA926D}" presName="parentText" presStyleLbl="node1" presStyleIdx="0" presStyleCnt="4">
        <dgm:presLayoutVars>
          <dgm:chMax val="0"/>
          <dgm:bulletEnabled val="1"/>
        </dgm:presLayoutVars>
      </dgm:prSet>
      <dgm:spPr/>
    </dgm:pt>
    <dgm:pt modelId="{4A0BF1E5-CC93-4E95-8B47-16F755116DCD}" type="pres">
      <dgm:prSet presAssocID="{9C3F462A-3853-487F-8E92-A0289576BC18}" presName="spacer" presStyleCnt="0"/>
      <dgm:spPr/>
    </dgm:pt>
    <dgm:pt modelId="{CE829BF5-4080-495F-BF69-8691F845DF9D}" type="pres">
      <dgm:prSet presAssocID="{E14304C9-7B38-469D-B05E-53FA4F4B09C8}" presName="parentText" presStyleLbl="node1" presStyleIdx="1" presStyleCnt="4">
        <dgm:presLayoutVars>
          <dgm:chMax val="0"/>
          <dgm:bulletEnabled val="1"/>
        </dgm:presLayoutVars>
      </dgm:prSet>
      <dgm:spPr/>
    </dgm:pt>
    <dgm:pt modelId="{7E177CFF-2BDD-446F-A45A-7D83C9319900}" type="pres">
      <dgm:prSet presAssocID="{843DC63D-76A4-4FDF-9E82-4BAB21861365}" presName="spacer" presStyleCnt="0"/>
      <dgm:spPr/>
    </dgm:pt>
    <dgm:pt modelId="{078CECC4-AB68-4F8A-8A3A-E4C4933D6899}" type="pres">
      <dgm:prSet presAssocID="{8469AE62-5298-4B25-B9BC-F28DA992941B}" presName="parentText" presStyleLbl="node1" presStyleIdx="2" presStyleCnt="4">
        <dgm:presLayoutVars>
          <dgm:chMax val="0"/>
          <dgm:bulletEnabled val="1"/>
        </dgm:presLayoutVars>
      </dgm:prSet>
      <dgm:spPr/>
    </dgm:pt>
    <dgm:pt modelId="{278E455E-08FB-449A-B2A0-92A4E3A0ED9B}" type="pres">
      <dgm:prSet presAssocID="{C29FCA20-6076-4E0E-9563-8C7A19EA80C2}" presName="spacer" presStyleCnt="0"/>
      <dgm:spPr/>
    </dgm:pt>
    <dgm:pt modelId="{BB8EC2F9-5354-4413-81C0-684B19A1F040}" type="pres">
      <dgm:prSet presAssocID="{1A2C5DC0-57B3-4382-8632-5DFDFE600FDF}" presName="parentText" presStyleLbl="node1" presStyleIdx="3" presStyleCnt="4">
        <dgm:presLayoutVars>
          <dgm:chMax val="0"/>
          <dgm:bulletEnabled val="1"/>
        </dgm:presLayoutVars>
      </dgm:prSet>
      <dgm:spPr/>
    </dgm:pt>
  </dgm:ptLst>
  <dgm:cxnLst>
    <dgm:cxn modelId="{7C3D592E-5C20-4FA1-8735-912C5401A108}" type="presOf" srcId="{8469AE62-5298-4B25-B9BC-F28DA992941B}" destId="{078CECC4-AB68-4F8A-8A3A-E4C4933D6899}" srcOrd="0" destOrd="0" presId="urn:microsoft.com/office/officeart/2005/8/layout/vList2"/>
    <dgm:cxn modelId="{D9A7DB62-E049-4893-B596-25CC77EF4358}" srcId="{5C078805-0031-4286-8797-D93ACB672CE5}" destId="{E14304C9-7B38-469D-B05E-53FA4F4B09C8}" srcOrd="1" destOrd="0" parTransId="{CA1196FC-FA49-4F98-A158-547CC59D3921}" sibTransId="{843DC63D-76A4-4FDF-9E82-4BAB21861365}"/>
    <dgm:cxn modelId="{14E4C84B-196B-4A02-8441-2BEFCA4DC1FD}" srcId="{5C078805-0031-4286-8797-D93ACB672CE5}" destId="{1A2C5DC0-57B3-4382-8632-5DFDFE600FDF}" srcOrd="3" destOrd="0" parTransId="{A3175FF3-2560-434D-B86E-129492554B93}" sibTransId="{80C86FEA-2DB8-4035-A683-2351935C0D17}"/>
    <dgm:cxn modelId="{8C089053-F907-4068-8835-646C95BF8749}" type="presOf" srcId="{8DC580AE-DB6E-4088-9558-5075A7EA926D}" destId="{92FCFA2C-E793-432A-9C2A-CB6A3145C74F}" srcOrd="0" destOrd="0" presId="urn:microsoft.com/office/officeart/2005/8/layout/vList2"/>
    <dgm:cxn modelId="{D9395690-4F4D-450A-9C21-5E3E927BE0C4}" type="presOf" srcId="{5C078805-0031-4286-8797-D93ACB672CE5}" destId="{ADCD7589-1CA7-4789-8717-1D38472F8CA6}" srcOrd="0" destOrd="0" presId="urn:microsoft.com/office/officeart/2005/8/layout/vList2"/>
    <dgm:cxn modelId="{C53074A4-3714-4BDC-9A66-FEAB87072576}" srcId="{5C078805-0031-4286-8797-D93ACB672CE5}" destId="{8DC580AE-DB6E-4088-9558-5075A7EA926D}" srcOrd="0" destOrd="0" parTransId="{84B0B8E0-6E27-4AD9-A08E-3B618CF8AEAB}" sibTransId="{9C3F462A-3853-487F-8E92-A0289576BC18}"/>
    <dgm:cxn modelId="{DFB54DCC-829D-40D8-BD34-FE8DD9F153F6}" srcId="{5C078805-0031-4286-8797-D93ACB672CE5}" destId="{8469AE62-5298-4B25-B9BC-F28DA992941B}" srcOrd="2" destOrd="0" parTransId="{3B4FBBC8-F669-4C56-AF03-A234AC14DFF1}" sibTransId="{C29FCA20-6076-4E0E-9563-8C7A19EA80C2}"/>
    <dgm:cxn modelId="{365CAACE-8CFE-489B-BB70-EDF2A9A466B2}" type="presOf" srcId="{E14304C9-7B38-469D-B05E-53FA4F4B09C8}" destId="{CE829BF5-4080-495F-BF69-8691F845DF9D}" srcOrd="0" destOrd="0" presId="urn:microsoft.com/office/officeart/2005/8/layout/vList2"/>
    <dgm:cxn modelId="{141233D5-D66E-4EA7-AB7D-ED2F73490F74}" type="presOf" srcId="{1A2C5DC0-57B3-4382-8632-5DFDFE600FDF}" destId="{BB8EC2F9-5354-4413-81C0-684B19A1F040}" srcOrd="0" destOrd="0" presId="urn:microsoft.com/office/officeart/2005/8/layout/vList2"/>
    <dgm:cxn modelId="{6CCB8025-9C90-4F98-A060-A9B3A61CF55F}" type="presParOf" srcId="{ADCD7589-1CA7-4789-8717-1D38472F8CA6}" destId="{92FCFA2C-E793-432A-9C2A-CB6A3145C74F}" srcOrd="0" destOrd="0" presId="urn:microsoft.com/office/officeart/2005/8/layout/vList2"/>
    <dgm:cxn modelId="{3291FD3F-32B7-4917-BBF8-1FA458F6BD51}" type="presParOf" srcId="{ADCD7589-1CA7-4789-8717-1D38472F8CA6}" destId="{4A0BF1E5-CC93-4E95-8B47-16F755116DCD}" srcOrd="1" destOrd="0" presId="urn:microsoft.com/office/officeart/2005/8/layout/vList2"/>
    <dgm:cxn modelId="{2F917C1A-55B2-468F-8DEB-0B316B7FB5ED}" type="presParOf" srcId="{ADCD7589-1CA7-4789-8717-1D38472F8CA6}" destId="{CE829BF5-4080-495F-BF69-8691F845DF9D}" srcOrd="2" destOrd="0" presId="urn:microsoft.com/office/officeart/2005/8/layout/vList2"/>
    <dgm:cxn modelId="{2E177787-0935-475F-A88F-42BA3B8AED4E}" type="presParOf" srcId="{ADCD7589-1CA7-4789-8717-1D38472F8CA6}" destId="{7E177CFF-2BDD-446F-A45A-7D83C9319900}" srcOrd="3" destOrd="0" presId="urn:microsoft.com/office/officeart/2005/8/layout/vList2"/>
    <dgm:cxn modelId="{5FBAE7AE-CCBA-4723-9256-9215B8457765}" type="presParOf" srcId="{ADCD7589-1CA7-4789-8717-1D38472F8CA6}" destId="{078CECC4-AB68-4F8A-8A3A-E4C4933D6899}" srcOrd="4" destOrd="0" presId="urn:microsoft.com/office/officeart/2005/8/layout/vList2"/>
    <dgm:cxn modelId="{5AF867A3-6324-406E-9B21-C4C5646A58AF}" type="presParOf" srcId="{ADCD7589-1CA7-4789-8717-1D38472F8CA6}" destId="{278E455E-08FB-449A-B2A0-92A4E3A0ED9B}" srcOrd="5" destOrd="0" presId="urn:microsoft.com/office/officeart/2005/8/layout/vList2"/>
    <dgm:cxn modelId="{C04B7C71-5878-4791-9BFD-C1BAFA1B859F}" type="presParOf" srcId="{ADCD7589-1CA7-4789-8717-1D38472F8CA6}" destId="{BB8EC2F9-5354-4413-81C0-684B19A1F0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3EB6E8-E13B-44D1-A102-CE67DF28E9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CC60A5C-71ED-41BF-B766-5041AE006A5C}">
      <dgm:prSet/>
      <dgm:spPr/>
      <dgm:t>
        <a:bodyPr/>
        <a:lstStyle/>
        <a:p>
          <a:r>
            <a:rPr lang="en-US"/>
            <a:t>1. Ethics might become more important than performance.</a:t>
          </a:r>
        </a:p>
      </dgm:t>
    </dgm:pt>
    <dgm:pt modelId="{C933F1D1-A007-4511-A02D-03B8556A5D3C}" type="parTrans" cxnId="{01D8528D-61DA-4175-BA53-241ACF061BB1}">
      <dgm:prSet/>
      <dgm:spPr/>
      <dgm:t>
        <a:bodyPr/>
        <a:lstStyle/>
        <a:p>
          <a:endParaRPr lang="en-US"/>
        </a:p>
      </dgm:t>
    </dgm:pt>
    <dgm:pt modelId="{32A42F78-B7F9-45E2-A9FC-6E162BC9410E}" type="sibTrans" cxnId="{01D8528D-61DA-4175-BA53-241ACF061BB1}">
      <dgm:prSet/>
      <dgm:spPr/>
      <dgm:t>
        <a:bodyPr/>
        <a:lstStyle/>
        <a:p>
          <a:endParaRPr lang="en-US"/>
        </a:p>
      </dgm:t>
    </dgm:pt>
    <dgm:pt modelId="{E80A963D-EDED-45D3-B3B6-69E8A0FFD46E}">
      <dgm:prSet/>
      <dgm:spPr/>
      <dgm:t>
        <a:bodyPr/>
        <a:lstStyle/>
        <a:p>
          <a:r>
            <a:rPr lang="en-US"/>
            <a:t>2. You may be leaving a lot of investments on the table.</a:t>
          </a:r>
        </a:p>
      </dgm:t>
    </dgm:pt>
    <dgm:pt modelId="{CF4C3288-0E4A-4C4F-B28F-ED9B1345950F}" type="parTrans" cxnId="{45E4FA0B-7788-49BA-9F04-3950F10701C1}">
      <dgm:prSet/>
      <dgm:spPr/>
      <dgm:t>
        <a:bodyPr/>
        <a:lstStyle/>
        <a:p>
          <a:endParaRPr lang="en-US"/>
        </a:p>
      </dgm:t>
    </dgm:pt>
    <dgm:pt modelId="{B21A7624-7C47-4587-B285-B54E09AC04F8}" type="sibTrans" cxnId="{45E4FA0B-7788-49BA-9F04-3950F10701C1}">
      <dgm:prSet/>
      <dgm:spPr/>
      <dgm:t>
        <a:bodyPr/>
        <a:lstStyle/>
        <a:p>
          <a:endParaRPr lang="en-US"/>
        </a:p>
      </dgm:t>
    </dgm:pt>
    <dgm:pt modelId="{AF15491E-EE3B-4145-8CFB-C7D9BE7D58CC}">
      <dgm:prSet/>
      <dgm:spPr/>
      <dgm:t>
        <a:bodyPr/>
        <a:lstStyle/>
        <a:p>
          <a:r>
            <a:rPr lang="en-US"/>
            <a:t>3. Many claim to be socially responsible, but they aren’t (greenwashing). </a:t>
          </a:r>
        </a:p>
      </dgm:t>
    </dgm:pt>
    <dgm:pt modelId="{EF845226-7914-411C-9ED1-7EE5947582AC}" type="parTrans" cxnId="{72808792-9D6A-4629-9836-E7F63D6C29D6}">
      <dgm:prSet/>
      <dgm:spPr/>
      <dgm:t>
        <a:bodyPr/>
        <a:lstStyle/>
        <a:p>
          <a:endParaRPr lang="en-US"/>
        </a:p>
      </dgm:t>
    </dgm:pt>
    <dgm:pt modelId="{F76DCAF9-F1C6-49A5-9979-7409E976F804}" type="sibTrans" cxnId="{72808792-9D6A-4629-9836-E7F63D6C29D6}">
      <dgm:prSet/>
      <dgm:spPr/>
      <dgm:t>
        <a:bodyPr/>
        <a:lstStyle/>
        <a:p>
          <a:endParaRPr lang="en-US"/>
        </a:p>
      </dgm:t>
    </dgm:pt>
    <dgm:pt modelId="{9845E5E3-5562-4E2F-AE1A-E78A86DB04AB}">
      <dgm:prSet/>
      <dgm:spPr/>
      <dgm:t>
        <a:bodyPr/>
        <a:lstStyle/>
        <a:p>
          <a:r>
            <a:rPr lang="en-US"/>
            <a:t>4. The definition of socially responsible investing is highly subjective (no set of standards or regulations). </a:t>
          </a:r>
        </a:p>
      </dgm:t>
    </dgm:pt>
    <dgm:pt modelId="{B5C1E27B-BB98-4AA2-B6DE-3542729D968E}" type="parTrans" cxnId="{DC00E6AA-6D0A-4DC1-ACD9-5CA93DE40229}">
      <dgm:prSet/>
      <dgm:spPr/>
      <dgm:t>
        <a:bodyPr/>
        <a:lstStyle/>
        <a:p>
          <a:endParaRPr lang="en-US"/>
        </a:p>
      </dgm:t>
    </dgm:pt>
    <dgm:pt modelId="{3E67537F-B944-489A-824A-2C71AA5D21CE}" type="sibTrans" cxnId="{DC00E6AA-6D0A-4DC1-ACD9-5CA93DE40229}">
      <dgm:prSet/>
      <dgm:spPr/>
      <dgm:t>
        <a:bodyPr/>
        <a:lstStyle/>
        <a:p>
          <a:endParaRPr lang="en-US"/>
        </a:p>
      </dgm:t>
    </dgm:pt>
    <dgm:pt modelId="{1E678363-851F-40B8-BA84-300549CF1C74}" type="pres">
      <dgm:prSet presAssocID="{813EB6E8-E13B-44D1-A102-CE67DF28E901}" presName="linear" presStyleCnt="0">
        <dgm:presLayoutVars>
          <dgm:animLvl val="lvl"/>
          <dgm:resizeHandles val="exact"/>
        </dgm:presLayoutVars>
      </dgm:prSet>
      <dgm:spPr/>
    </dgm:pt>
    <dgm:pt modelId="{D6415BCF-7CC4-49F6-9212-DEB702C47891}" type="pres">
      <dgm:prSet presAssocID="{8CC60A5C-71ED-41BF-B766-5041AE006A5C}" presName="parentText" presStyleLbl="node1" presStyleIdx="0" presStyleCnt="4">
        <dgm:presLayoutVars>
          <dgm:chMax val="0"/>
          <dgm:bulletEnabled val="1"/>
        </dgm:presLayoutVars>
      </dgm:prSet>
      <dgm:spPr/>
    </dgm:pt>
    <dgm:pt modelId="{EAE6B844-6C70-4630-8447-59AF263410B0}" type="pres">
      <dgm:prSet presAssocID="{32A42F78-B7F9-45E2-A9FC-6E162BC9410E}" presName="spacer" presStyleCnt="0"/>
      <dgm:spPr/>
    </dgm:pt>
    <dgm:pt modelId="{6640EBBC-8ACD-42E6-AADF-7FAE0C2B362E}" type="pres">
      <dgm:prSet presAssocID="{E80A963D-EDED-45D3-B3B6-69E8A0FFD46E}" presName="parentText" presStyleLbl="node1" presStyleIdx="1" presStyleCnt="4">
        <dgm:presLayoutVars>
          <dgm:chMax val="0"/>
          <dgm:bulletEnabled val="1"/>
        </dgm:presLayoutVars>
      </dgm:prSet>
      <dgm:spPr/>
    </dgm:pt>
    <dgm:pt modelId="{4C64B678-7B66-44BA-BD05-332D81A92285}" type="pres">
      <dgm:prSet presAssocID="{B21A7624-7C47-4587-B285-B54E09AC04F8}" presName="spacer" presStyleCnt="0"/>
      <dgm:spPr/>
    </dgm:pt>
    <dgm:pt modelId="{86A1F868-2682-42DB-8F9D-A0B7D765AE22}" type="pres">
      <dgm:prSet presAssocID="{AF15491E-EE3B-4145-8CFB-C7D9BE7D58CC}" presName="parentText" presStyleLbl="node1" presStyleIdx="2" presStyleCnt="4">
        <dgm:presLayoutVars>
          <dgm:chMax val="0"/>
          <dgm:bulletEnabled val="1"/>
        </dgm:presLayoutVars>
      </dgm:prSet>
      <dgm:spPr/>
    </dgm:pt>
    <dgm:pt modelId="{76ECDC9C-A646-47A6-832A-273306B4B03C}" type="pres">
      <dgm:prSet presAssocID="{F76DCAF9-F1C6-49A5-9979-7409E976F804}" presName="spacer" presStyleCnt="0"/>
      <dgm:spPr/>
    </dgm:pt>
    <dgm:pt modelId="{7C52B1A7-4F15-42FF-BBE2-8315EDA6B696}" type="pres">
      <dgm:prSet presAssocID="{9845E5E3-5562-4E2F-AE1A-E78A86DB04AB}" presName="parentText" presStyleLbl="node1" presStyleIdx="3" presStyleCnt="4">
        <dgm:presLayoutVars>
          <dgm:chMax val="0"/>
          <dgm:bulletEnabled val="1"/>
        </dgm:presLayoutVars>
      </dgm:prSet>
      <dgm:spPr/>
    </dgm:pt>
  </dgm:ptLst>
  <dgm:cxnLst>
    <dgm:cxn modelId="{45E4FA0B-7788-49BA-9F04-3950F10701C1}" srcId="{813EB6E8-E13B-44D1-A102-CE67DF28E901}" destId="{E80A963D-EDED-45D3-B3B6-69E8A0FFD46E}" srcOrd="1" destOrd="0" parTransId="{CF4C3288-0E4A-4C4F-B28F-ED9B1345950F}" sibTransId="{B21A7624-7C47-4587-B285-B54E09AC04F8}"/>
    <dgm:cxn modelId="{A6B93A0F-ADC4-483B-8340-53882D2EADA2}" type="presOf" srcId="{813EB6E8-E13B-44D1-A102-CE67DF28E901}" destId="{1E678363-851F-40B8-BA84-300549CF1C74}" srcOrd="0" destOrd="0" presId="urn:microsoft.com/office/officeart/2005/8/layout/vList2"/>
    <dgm:cxn modelId="{CE395E2E-F2DD-4B70-8AB0-A57F5F152260}" type="presOf" srcId="{9845E5E3-5562-4E2F-AE1A-E78A86DB04AB}" destId="{7C52B1A7-4F15-42FF-BBE2-8315EDA6B696}" srcOrd="0" destOrd="0" presId="urn:microsoft.com/office/officeart/2005/8/layout/vList2"/>
    <dgm:cxn modelId="{117D7556-393A-4C46-9537-05D234C57A3D}" type="presOf" srcId="{E80A963D-EDED-45D3-B3B6-69E8A0FFD46E}" destId="{6640EBBC-8ACD-42E6-AADF-7FAE0C2B362E}" srcOrd="0" destOrd="0" presId="urn:microsoft.com/office/officeart/2005/8/layout/vList2"/>
    <dgm:cxn modelId="{A8756D88-5DC5-4684-8940-DFF755EFA6B7}" type="presOf" srcId="{8CC60A5C-71ED-41BF-B766-5041AE006A5C}" destId="{D6415BCF-7CC4-49F6-9212-DEB702C47891}" srcOrd="0" destOrd="0" presId="urn:microsoft.com/office/officeart/2005/8/layout/vList2"/>
    <dgm:cxn modelId="{01D8528D-61DA-4175-BA53-241ACF061BB1}" srcId="{813EB6E8-E13B-44D1-A102-CE67DF28E901}" destId="{8CC60A5C-71ED-41BF-B766-5041AE006A5C}" srcOrd="0" destOrd="0" parTransId="{C933F1D1-A007-4511-A02D-03B8556A5D3C}" sibTransId="{32A42F78-B7F9-45E2-A9FC-6E162BC9410E}"/>
    <dgm:cxn modelId="{72808792-9D6A-4629-9836-E7F63D6C29D6}" srcId="{813EB6E8-E13B-44D1-A102-CE67DF28E901}" destId="{AF15491E-EE3B-4145-8CFB-C7D9BE7D58CC}" srcOrd="2" destOrd="0" parTransId="{EF845226-7914-411C-9ED1-7EE5947582AC}" sibTransId="{F76DCAF9-F1C6-49A5-9979-7409E976F804}"/>
    <dgm:cxn modelId="{DC00E6AA-6D0A-4DC1-ACD9-5CA93DE40229}" srcId="{813EB6E8-E13B-44D1-A102-CE67DF28E901}" destId="{9845E5E3-5562-4E2F-AE1A-E78A86DB04AB}" srcOrd="3" destOrd="0" parTransId="{B5C1E27B-BB98-4AA2-B6DE-3542729D968E}" sibTransId="{3E67537F-B944-489A-824A-2C71AA5D21CE}"/>
    <dgm:cxn modelId="{877EC2E0-3862-4018-ADF0-503C61D32537}" type="presOf" srcId="{AF15491E-EE3B-4145-8CFB-C7D9BE7D58CC}" destId="{86A1F868-2682-42DB-8F9D-A0B7D765AE22}" srcOrd="0" destOrd="0" presId="urn:microsoft.com/office/officeart/2005/8/layout/vList2"/>
    <dgm:cxn modelId="{31EBC6A2-EE98-4AE6-B3AA-00011D3168DC}" type="presParOf" srcId="{1E678363-851F-40B8-BA84-300549CF1C74}" destId="{D6415BCF-7CC4-49F6-9212-DEB702C47891}" srcOrd="0" destOrd="0" presId="urn:microsoft.com/office/officeart/2005/8/layout/vList2"/>
    <dgm:cxn modelId="{0CFD99DF-984C-427F-8A95-C2B1ACB26599}" type="presParOf" srcId="{1E678363-851F-40B8-BA84-300549CF1C74}" destId="{EAE6B844-6C70-4630-8447-59AF263410B0}" srcOrd="1" destOrd="0" presId="urn:microsoft.com/office/officeart/2005/8/layout/vList2"/>
    <dgm:cxn modelId="{231217DA-0A18-4BF3-9366-75A5A05DFB0B}" type="presParOf" srcId="{1E678363-851F-40B8-BA84-300549CF1C74}" destId="{6640EBBC-8ACD-42E6-AADF-7FAE0C2B362E}" srcOrd="2" destOrd="0" presId="urn:microsoft.com/office/officeart/2005/8/layout/vList2"/>
    <dgm:cxn modelId="{4E17C5A0-5F49-423B-BFBF-C59E2B5B7149}" type="presParOf" srcId="{1E678363-851F-40B8-BA84-300549CF1C74}" destId="{4C64B678-7B66-44BA-BD05-332D81A92285}" srcOrd="3" destOrd="0" presId="urn:microsoft.com/office/officeart/2005/8/layout/vList2"/>
    <dgm:cxn modelId="{0BE4DB9E-A599-4BAA-A147-A9BDD2A0321D}" type="presParOf" srcId="{1E678363-851F-40B8-BA84-300549CF1C74}" destId="{86A1F868-2682-42DB-8F9D-A0B7D765AE22}" srcOrd="4" destOrd="0" presId="urn:microsoft.com/office/officeart/2005/8/layout/vList2"/>
    <dgm:cxn modelId="{E05B59EF-1ED1-4380-A8C0-A15FEB4F1A44}" type="presParOf" srcId="{1E678363-851F-40B8-BA84-300549CF1C74}" destId="{76ECDC9C-A646-47A6-832A-273306B4B03C}" srcOrd="5" destOrd="0" presId="urn:microsoft.com/office/officeart/2005/8/layout/vList2"/>
    <dgm:cxn modelId="{3009AA34-7CE8-4A54-ACE7-605CFCAE1EB1}" type="presParOf" srcId="{1E678363-851F-40B8-BA84-300549CF1C74}" destId="{7C52B1A7-4F15-42FF-BBE2-8315EDA6B69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0ADBD-E654-40E6-B42F-28EBD95C89A4}"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5878FEB-444B-4F92-898D-14E80293BAF3}">
      <dgm:prSet/>
      <dgm:spPr/>
      <dgm:t>
        <a:bodyPr/>
        <a:lstStyle/>
        <a:p>
          <a:r>
            <a:rPr lang="en-US" dirty="0"/>
            <a:t>Greyston Bakery’s </a:t>
          </a:r>
          <a:r>
            <a:rPr lang="en-US" b="1" dirty="0"/>
            <a:t>Purpose </a:t>
          </a:r>
          <a:r>
            <a:rPr lang="en-US" dirty="0"/>
            <a:t>is not to hire people to bake brownies:  it’s to bake brownies to hire people.</a:t>
          </a:r>
        </a:p>
      </dgm:t>
    </dgm:pt>
    <dgm:pt modelId="{084188A1-C82F-4668-B569-A52440136736}" type="parTrans" cxnId="{716B0243-D26C-4A24-93FB-23A0B0F33F92}">
      <dgm:prSet/>
      <dgm:spPr/>
      <dgm:t>
        <a:bodyPr/>
        <a:lstStyle/>
        <a:p>
          <a:endParaRPr lang="en-US"/>
        </a:p>
      </dgm:t>
    </dgm:pt>
    <dgm:pt modelId="{AFF624CF-81A0-45BB-937B-925B2FCA4101}" type="sibTrans" cxnId="{716B0243-D26C-4A24-93FB-23A0B0F33F92}">
      <dgm:prSet/>
      <dgm:spPr/>
      <dgm:t>
        <a:bodyPr/>
        <a:lstStyle/>
        <a:p>
          <a:endParaRPr lang="en-US"/>
        </a:p>
      </dgm:t>
    </dgm:pt>
    <dgm:pt modelId="{00C587E5-0F70-42D5-AC62-94F0FD82EF38}">
      <dgm:prSet/>
      <dgm:spPr/>
      <dgm:t>
        <a:bodyPr/>
        <a:lstStyle/>
        <a:p>
          <a:r>
            <a:rPr lang="en-US" dirty="0"/>
            <a:t>Their </a:t>
          </a:r>
          <a:r>
            <a:rPr lang="en-US" b="1" dirty="0"/>
            <a:t>WHY</a:t>
          </a:r>
          <a:r>
            <a:rPr lang="en-US" dirty="0"/>
            <a:t> is about extending opportunities to individuals who might have trouble getting jobs (formerly incarcerated or addicted individuals, for instance.)</a:t>
          </a:r>
        </a:p>
      </dgm:t>
    </dgm:pt>
    <dgm:pt modelId="{A87D25A1-8679-4793-9AD9-14F429CDB3F8}" type="parTrans" cxnId="{C903EFCD-B1FB-432F-AAA6-E9FD904457ED}">
      <dgm:prSet/>
      <dgm:spPr/>
      <dgm:t>
        <a:bodyPr/>
        <a:lstStyle/>
        <a:p>
          <a:endParaRPr lang="en-US"/>
        </a:p>
      </dgm:t>
    </dgm:pt>
    <dgm:pt modelId="{C20B3AED-CC97-432F-9A57-FC2872F234C1}" type="sibTrans" cxnId="{C903EFCD-B1FB-432F-AAA6-E9FD904457ED}">
      <dgm:prSet/>
      <dgm:spPr/>
      <dgm:t>
        <a:bodyPr/>
        <a:lstStyle/>
        <a:p>
          <a:endParaRPr lang="en-US"/>
        </a:p>
      </dgm:t>
    </dgm:pt>
    <dgm:pt modelId="{8336A013-7FF7-4229-890C-7F1CED982887}">
      <dgm:prSet/>
      <dgm:spPr/>
      <dgm:t>
        <a:bodyPr/>
        <a:lstStyle/>
        <a:p>
          <a:r>
            <a:rPr lang="en-US" dirty="0"/>
            <a:t>Their </a:t>
          </a:r>
          <a:r>
            <a:rPr lang="en-US" b="1" dirty="0"/>
            <a:t>WHAT</a:t>
          </a:r>
          <a:r>
            <a:rPr lang="en-US" dirty="0"/>
            <a:t> is their Community Program and Open Hiring policy are designed around HOW to fulfill their purpose. </a:t>
          </a:r>
        </a:p>
      </dgm:t>
    </dgm:pt>
    <dgm:pt modelId="{C8DDE92F-DE75-4690-9E5F-510D6AACB4D4}" type="parTrans" cxnId="{40C886B6-BA86-49A6-8111-3B69F615704B}">
      <dgm:prSet/>
      <dgm:spPr/>
      <dgm:t>
        <a:bodyPr/>
        <a:lstStyle/>
        <a:p>
          <a:endParaRPr lang="en-US"/>
        </a:p>
      </dgm:t>
    </dgm:pt>
    <dgm:pt modelId="{542765FE-5DC6-4030-A650-9BEC5FC7C2D9}" type="sibTrans" cxnId="{40C886B6-BA86-49A6-8111-3B69F615704B}">
      <dgm:prSet/>
      <dgm:spPr/>
      <dgm:t>
        <a:bodyPr/>
        <a:lstStyle/>
        <a:p>
          <a:endParaRPr lang="en-US"/>
        </a:p>
      </dgm:t>
    </dgm:pt>
    <dgm:pt modelId="{D1E63057-F296-4716-B6D3-2D9F8C36A406}" type="pres">
      <dgm:prSet presAssocID="{0DD0ADBD-E654-40E6-B42F-28EBD95C89A4}" presName="vert0" presStyleCnt="0">
        <dgm:presLayoutVars>
          <dgm:dir/>
          <dgm:animOne val="branch"/>
          <dgm:animLvl val="lvl"/>
        </dgm:presLayoutVars>
      </dgm:prSet>
      <dgm:spPr/>
    </dgm:pt>
    <dgm:pt modelId="{B7237CE4-4748-4595-A661-83B810A6433D}" type="pres">
      <dgm:prSet presAssocID="{A5878FEB-444B-4F92-898D-14E80293BAF3}" presName="thickLine" presStyleLbl="alignNode1" presStyleIdx="0" presStyleCnt="3"/>
      <dgm:spPr/>
    </dgm:pt>
    <dgm:pt modelId="{D1C5B722-7927-498D-9844-37F0A38C7478}" type="pres">
      <dgm:prSet presAssocID="{A5878FEB-444B-4F92-898D-14E80293BAF3}" presName="horz1" presStyleCnt="0"/>
      <dgm:spPr/>
    </dgm:pt>
    <dgm:pt modelId="{9B0F2982-C674-4F2F-888F-19BDFF8C6AEC}" type="pres">
      <dgm:prSet presAssocID="{A5878FEB-444B-4F92-898D-14E80293BAF3}" presName="tx1" presStyleLbl="revTx" presStyleIdx="0" presStyleCnt="3"/>
      <dgm:spPr/>
    </dgm:pt>
    <dgm:pt modelId="{6FC83070-D6B8-4F46-9181-939201190B35}" type="pres">
      <dgm:prSet presAssocID="{A5878FEB-444B-4F92-898D-14E80293BAF3}" presName="vert1" presStyleCnt="0"/>
      <dgm:spPr/>
    </dgm:pt>
    <dgm:pt modelId="{4A9AF3C6-8820-45F0-9F0C-69154713E5A3}" type="pres">
      <dgm:prSet presAssocID="{00C587E5-0F70-42D5-AC62-94F0FD82EF38}" presName="thickLine" presStyleLbl="alignNode1" presStyleIdx="1" presStyleCnt="3"/>
      <dgm:spPr/>
    </dgm:pt>
    <dgm:pt modelId="{4ADF2755-BA1B-47F4-823C-69A5B64B01C5}" type="pres">
      <dgm:prSet presAssocID="{00C587E5-0F70-42D5-AC62-94F0FD82EF38}" presName="horz1" presStyleCnt="0"/>
      <dgm:spPr/>
    </dgm:pt>
    <dgm:pt modelId="{8890D6C4-99FF-4CC0-A35D-F86E09B0AEDF}" type="pres">
      <dgm:prSet presAssocID="{00C587E5-0F70-42D5-AC62-94F0FD82EF38}" presName="tx1" presStyleLbl="revTx" presStyleIdx="1" presStyleCnt="3"/>
      <dgm:spPr/>
    </dgm:pt>
    <dgm:pt modelId="{454C34CD-C530-4D9C-9668-753DDC9ADB7D}" type="pres">
      <dgm:prSet presAssocID="{00C587E5-0F70-42D5-AC62-94F0FD82EF38}" presName="vert1" presStyleCnt="0"/>
      <dgm:spPr/>
    </dgm:pt>
    <dgm:pt modelId="{DE2EA401-E407-4AB2-AFB3-BBF84D0B23E7}" type="pres">
      <dgm:prSet presAssocID="{8336A013-7FF7-4229-890C-7F1CED982887}" presName="thickLine" presStyleLbl="alignNode1" presStyleIdx="2" presStyleCnt="3"/>
      <dgm:spPr/>
    </dgm:pt>
    <dgm:pt modelId="{5392A77F-9F1D-47B7-A9A3-E7AF2BEAFCA7}" type="pres">
      <dgm:prSet presAssocID="{8336A013-7FF7-4229-890C-7F1CED982887}" presName="horz1" presStyleCnt="0"/>
      <dgm:spPr/>
    </dgm:pt>
    <dgm:pt modelId="{50F81C7E-E01E-4C93-A0AA-81A5C8DFDC1E}" type="pres">
      <dgm:prSet presAssocID="{8336A013-7FF7-4229-890C-7F1CED982887}" presName="tx1" presStyleLbl="revTx" presStyleIdx="2" presStyleCnt="3"/>
      <dgm:spPr/>
    </dgm:pt>
    <dgm:pt modelId="{CE0E857C-6DBA-42D4-A215-16CE0ACF5EFA}" type="pres">
      <dgm:prSet presAssocID="{8336A013-7FF7-4229-890C-7F1CED982887}" presName="vert1" presStyleCnt="0"/>
      <dgm:spPr/>
    </dgm:pt>
  </dgm:ptLst>
  <dgm:cxnLst>
    <dgm:cxn modelId="{2B090A0D-4F3A-405D-BFE5-BCB6724F2E4E}" type="presOf" srcId="{00C587E5-0F70-42D5-AC62-94F0FD82EF38}" destId="{8890D6C4-99FF-4CC0-A35D-F86E09B0AEDF}" srcOrd="0" destOrd="0" presId="urn:microsoft.com/office/officeart/2008/layout/LinedList"/>
    <dgm:cxn modelId="{6CC1F82F-7E36-4628-A7C3-D02960DFFEE1}" type="presOf" srcId="{A5878FEB-444B-4F92-898D-14E80293BAF3}" destId="{9B0F2982-C674-4F2F-888F-19BDFF8C6AEC}" srcOrd="0" destOrd="0" presId="urn:microsoft.com/office/officeart/2008/layout/LinedList"/>
    <dgm:cxn modelId="{E31D0A5E-5BDC-4BC2-9798-CBF1A3682E44}" type="presOf" srcId="{0DD0ADBD-E654-40E6-B42F-28EBD95C89A4}" destId="{D1E63057-F296-4716-B6D3-2D9F8C36A406}" srcOrd="0" destOrd="0" presId="urn:microsoft.com/office/officeart/2008/layout/LinedList"/>
    <dgm:cxn modelId="{716B0243-D26C-4A24-93FB-23A0B0F33F92}" srcId="{0DD0ADBD-E654-40E6-B42F-28EBD95C89A4}" destId="{A5878FEB-444B-4F92-898D-14E80293BAF3}" srcOrd="0" destOrd="0" parTransId="{084188A1-C82F-4668-B569-A52440136736}" sibTransId="{AFF624CF-81A0-45BB-937B-925B2FCA4101}"/>
    <dgm:cxn modelId="{5187EE8C-819F-43C0-AF5D-14E5B983634E}" type="presOf" srcId="{8336A013-7FF7-4229-890C-7F1CED982887}" destId="{50F81C7E-E01E-4C93-A0AA-81A5C8DFDC1E}" srcOrd="0" destOrd="0" presId="urn:microsoft.com/office/officeart/2008/layout/LinedList"/>
    <dgm:cxn modelId="{40C886B6-BA86-49A6-8111-3B69F615704B}" srcId="{0DD0ADBD-E654-40E6-B42F-28EBD95C89A4}" destId="{8336A013-7FF7-4229-890C-7F1CED982887}" srcOrd="2" destOrd="0" parTransId="{C8DDE92F-DE75-4690-9E5F-510D6AACB4D4}" sibTransId="{542765FE-5DC6-4030-A650-9BEC5FC7C2D9}"/>
    <dgm:cxn modelId="{C903EFCD-B1FB-432F-AAA6-E9FD904457ED}" srcId="{0DD0ADBD-E654-40E6-B42F-28EBD95C89A4}" destId="{00C587E5-0F70-42D5-AC62-94F0FD82EF38}" srcOrd="1" destOrd="0" parTransId="{A87D25A1-8679-4793-9AD9-14F429CDB3F8}" sibTransId="{C20B3AED-CC97-432F-9A57-FC2872F234C1}"/>
    <dgm:cxn modelId="{B0805529-7BD6-4D7D-B8FD-A838C25D39CB}" type="presParOf" srcId="{D1E63057-F296-4716-B6D3-2D9F8C36A406}" destId="{B7237CE4-4748-4595-A661-83B810A6433D}" srcOrd="0" destOrd="0" presId="urn:microsoft.com/office/officeart/2008/layout/LinedList"/>
    <dgm:cxn modelId="{9B91ECE0-17B8-4579-A246-2392169388F8}" type="presParOf" srcId="{D1E63057-F296-4716-B6D3-2D9F8C36A406}" destId="{D1C5B722-7927-498D-9844-37F0A38C7478}" srcOrd="1" destOrd="0" presId="urn:microsoft.com/office/officeart/2008/layout/LinedList"/>
    <dgm:cxn modelId="{2C69BB41-F57E-4384-BF59-9CA1FD89809D}" type="presParOf" srcId="{D1C5B722-7927-498D-9844-37F0A38C7478}" destId="{9B0F2982-C674-4F2F-888F-19BDFF8C6AEC}" srcOrd="0" destOrd="0" presId="urn:microsoft.com/office/officeart/2008/layout/LinedList"/>
    <dgm:cxn modelId="{364B2874-23D8-4C85-8E96-878F30F320FA}" type="presParOf" srcId="{D1C5B722-7927-498D-9844-37F0A38C7478}" destId="{6FC83070-D6B8-4F46-9181-939201190B35}" srcOrd="1" destOrd="0" presId="urn:microsoft.com/office/officeart/2008/layout/LinedList"/>
    <dgm:cxn modelId="{F92E19E6-A582-45B7-B117-35CDA9D2E8A9}" type="presParOf" srcId="{D1E63057-F296-4716-B6D3-2D9F8C36A406}" destId="{4A9AF3C6-8820-45F0-9F0C-69154713E5A3}" srcOrd="2" destOrd="0" presId="urn:microsoft.com/office/officeart/2008/layout/LinedList"/>
    <dgm:cxn modelId="{F6EDF7E1-0222-46CD-A2B9-93639867EB1D}" type="presParOf" srcId="{D1E63057-F296-4716-B6D3-2D9F8C36A406}" destId="{4ADF2755-BA1B-47F4-823C-69A5B64B01C5}" srcOrd="3" destOrd="0" presId="urn:microsoft.com/office/officeart/2008/layout/LinedList"/>
    <dgm:cxn modelId="{2A443A7F-8EC0-4DDC-A66A-4E11265065FA}" type="presParOf" srcId="{4ADF2755-BA1B-47F4-823C-69A5B64B01C5}" destId="{8890D6C4-99FF-4CC0-A35D-F86E09B0AEDF}" srcOrd="0" destOrd="0" presId="urn:microsoft.com/office/officeart/2008/layout/LinedList"/>
    <dgm:cxn modelId="{95DBC501-9F5B-4BEC-9488-759A293B91C8}" type="presParOf" srcId="{4ADF2755-BA1B-47F4-823C-69A5B64B01C5}" destId="{454C34CD-C530-4D9C-9668-753DDC9ADB7D}" srcOrd="1" destOrd="0" presId="urn:microsoft.com/office/officeart/2008/layout/LinedList"/>
    <dgm:cxn modelId="{8C354EEE-8A62-4F53-8C17-59AEA06EC084}" type="presParOf" srcId="{D1E63057-F296-4716-B6D3-2D9F8C36A406}" destId="{DE2EA401-E407-4AB2-AFB3-BBF84D0B23E7}" srcOrd="4" destOrd="0" presId="urn:microsoft.com/office/officeart/2008/layout/LinedList"/>
    <dgm:cxn modelId="{E262A3F7-7AA3-4054-AC0C-622A7BEA5B5F}" type="presParOf" srcId="{D1E63057-F296-4716-B6D3-2D9F8C36A406}" destId="{5392A77F-9F1D-47B7-A9A3-E7AF2BEAFCA7}" srcOrd="5" destOrd="0" presId="urn:microsoft.com/office/officeart/2008/layout/LinedList"/>
    <dgm:cxn modelId="{B0FBF76C-8484-4014-81AA-C6EE5AF106C2}" type="presParOf" srcId="{5392A77F-9F1D-47B7-A9A3-E7AF2BEAFCA7}" destId="{50F81C7E-E01E-4C93-A0AA-81A5C8DFDC1E}" srcOrd="0" destOrd="0" presId="urn:microsoft.com/office/officeart/2008/layout/LinedList"/>
    <dgm:cxn modelId="{1FC3041A-8691-4F70-96FE-257728CE623C}" type="presParOf" srcId="{5392A77F-9F1D-47B7-A9A3-E7AF2BEAFCA7}" destId="{CE0E857C-6DBA-42D4-A215-16CE0ACF5E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3779A8-2857-4970-B526-ED20C441D2B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004E4A5-D331-45C1-BED4-24EA575C0277}">
      <dgm:prSet/>
      <dgm:spPr/>
      <dgm:t>
        <a:bodyPr/>
        <a:lstStyle/>
        <a:p>
          <a:pPr>
            <a:lnSpc>
              <a:spcPct val="100000"/>
            </a:lnSpc>
          </a:pPr>
          <a:r>
            <a:rPr lang="en-US" dirty="0"/>
            <a:t>ESG </a:t>
          </a:r>
        </a:p>
      </dgm:t>
    </dgm:pt>
    <dgm:pt modelId="{955D4D05-3B77-4619-B68D-9E4D555E5BFC}" type="parTrans" cxnId="{510ABC56-C8F6-49D2-858C-FA4C06955336}">
      <dgm:prSet/>
      <dgm:spPr/>
      <dgm:t>
        <a:bodyPr/>
        <a:lstStyle/>
        <a:p>
          <a:endParaRPr lang="en-US"/>
        </a:p>
      </dgm:t>
    </dgm:pt>
    <dgm:pt modelId="{0EA7F74C-C0D6-451A-A70F-D086960E57B6}" type="sibTrans" cxnId="{510ABC56-C8F6-49D2-858C-FA4C06955336}">
      <dgm:prSet/>
      <dgm:spPr/>
      <dgm:t>
        <a:bodyPr/>
        <a:lstStyle/>
        <a:p>
          <a:endParaRPr lang="en-US"/>
        </a:p>
      </dgm:t>
    </dgm:pt>
    <dgm:pt modelId="{B525E437-AB18-4F6E-82C6-1F4839C445C9}">
      <dgm:prSet/>
      <dgm:spPr/>
      <dgm:t>
        <a:bodyPr/>
        <a:lstStyle/>
        <a:p>
          <a:pPr>
            <a:lnSpc>
              <a:spcPct val="100000"/>
            </a:lnSpc>
          </a:pPr>
          <a:r>
            <a:rPr lang="en-US" dirty="0"/>
            <a:t>Purpose Driven</a:t>
          </a:r>
        </a:p>
      </dgm:t>
    </dgm:pt>
    <dgm:pt modelId="{D1AE3963-07C6-4270-839D-AA080E5BCFBB}" type="parTrans" cxnId="{DB588343-5A3B-45A3-AAD7-CDF7E038B67E}">
      <dgm:prSet/>
      <dgm:spPr/>
      <dgm:t>
        <a:bodyPr/>
        <a:lstStyle/>
        <a:p>
          <a:endParaRPr lang="en-US"/>
        </a:p>
      </dgm:t>
    </dgm:pt>
    <dgm:pt modelId="{FDA69FF8-5891-4FF2-B554-9977C3B0036A}" type="sibTrans" cxnId="{DB588343-5A3B-45A3-AAD7-CDF7E038B67E}">
      <dgm:prSet/>
      <dgm:spPr/>
      <dgm:t>
        <a:bodyPr/>
        <a:lstStyle/>
        <a:p>
          <a:endParaRPr lang="en-US"/>
        </a:p>
      </dgm:t>
    </dgm:pt>
    <dgm:pt modelId="{95AEECA5-C5B8-40DD-9DCB-8AAFAFB28DA6}" type="pres">
      <dgm:prSet presAssocID="{023779A8-2857-4970-B526-ED20C441D2B1}" presName="root" presStyleCnt="0">
        <dgm:presLayoutVars>
          <dgm:dir/>
          <dgm:resizeHandles val="exact"/>
        </dgm:presLayoutVars>
      </dgm:prSet>
      <dgm:spPr/>
    </dgm:pt>
    <dgm:pt modelId="{9840D9E4-4545-4219-B37B-6AF51D01D7E8}" type="pres">
      <dgm:prSet presAssocID="{5004E4A5-D331-45C1-BED4-24EA575C0277}" presName="compNode" presStyleCnt="0"/>
      <dgm:spPr/>
    </dgm:pt>
    <dgm:pt modelId="{5AF95DD7-3460-4163-A261-D8B1A6EB0B7A}" type="pres">
      <dgm:prSet presAssocID="{5004E4A5-D331-45C1-BED4-24EA575C027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BF0DEC39-DD69-4F87-8A92-3C9B8379B01F}" type="pres">
      <dgm:prSet presAssocID="{5004E4A5-D331-45C1-BED4-24EA575C0277}" presName="spaceRect" presStyleCnt="0"/>
      <dgm:spPr/>
    </dgm:pt>
    <dgm:pt modelId="{97677DFC-6E55-412D-A236-0A4A65148FC8}" type="pres">
      <dgm:prSet presAssocID="{5004E4A5-D331-45C1-BED4-24EA575C0277}" presName="textRect" presStyleLbl="revTx" presStyleIdx="0" presStyleCnt="2">
        <dgm:presLayoutVars>
          <dgm:chMax val="1"/>
          <dgm:chPref val="1"/>
        </dgm:presLayoutVars>
      </dgm:prSet>
      <dgm:spPr/>
    </dgm:pt>
    <dgm:pt modelId="{DCD8EA0D-F091-4518-A7E0-A484288CF2E1}" type="pres">
      <dgm:prSet presAssocID="{0EA7F74C-C0D6-451A-A70F-D086960E57B6}" presName="sibTrans" presStyleCnt="0"/>
      <dgm:spPr/>
    </dgm:pt>
    <dgm:pt modelId="{29FE030B-F389-4492-A89C-CB03E774EBBF}" type="pres">
      <dgm:prSet presAssocID="{B525E437-AB18-4F6E-82C6-1F4839C445C9}" presName="compNode" presStyleCnt="0"/>
      <dgm:spPr/>
    </dgm:pt>
    <dgm:pt modelId="{1C592D30-3768-4CF8-B75C-EC2D6F01669F}" type="pres">
      <dgm:prSet presAssocID="{B525E437-AB18-4F6E-82C6-1F4839C445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C59C2731-780F-473D-B3C3-CC6DAE669194}" type="pres">
      <dgm:prSet presAssocID="{B525E437-AB18-4F6E-82C6-1F4839C445C9}" presName="spaceRect" presStyleCnt="0"/>
      <dgm:spPr/>
    </dgm:pt>
    <dgm:pt modelId="{8174CFCD-63DA-4E9A-9F0B-BD2E82F93979}" type="pres">
      <dgm:prSet presAssocID="{B525E437-AB18-4F6E-82C6-1F4839C445C9}" presName="textRect" presStyleLbl="revTx" presStyleIdx="1" presStyleCnt="2">
        <dgm:presLayoutVars>
          <dgm:chMax val="1"/>
          <dgm:chPref val="1"/>
        </dgm:presLayoutVars>
      </dgm:prSet>
      <dgm:spPr/>
    </dgm:pt>
  </dgm:ptLst>
  <dgm:cxnLst>
    <dgm:cxn modelId="{DB588343-5A3B-45A3-AAD7-CDF7E038B67E}" srcId="{023779A8-2857-4970-B526-ED20C441D2B1}" destId="{B525E437-AB18-4F6E-82C6-1F4839C445C9}" srcOrd="1" destOrd="0" parTransId="{D1AE3963-07C6-4270-839D-AA080E5BCFBB}" sibTransId="{FDA69FF8-5891-4FF2-B554-9977C3B0036A}"/>
    <dgm:cxn modelId="{510ABC56-C8F6-49D2-858C-FA4C06955336}" srcId="{023779A8-2857-4970-B526-ED20C441D2B1}" destId="{5004E4A5-D331-45C1-BED4-24EA575C0277}" srcOrd="0" destOrd="0" parTransId="{955D4D05-3B77-4619-B68D-9E4D555E5BFC}" sibTransId="{0EA7F74C-C0D6-451A-A70F-D086960E57B6}"/>
    <dgm:cxn modelId="{BBBDA796-89C6-4148-A5CE-1A5599DEB209}" type="presOf" srcId="{B525E437-AB18-4F6E-82C6-1F4839C445C9}" destId="{8174CFCD-63DA-4E9A-9F0B-BD2E82F93979}" srcOrd="0" destOrd="0" presId="urn:microsoft.com/office/officeart/2018/2/layout/IconLabelList"/>
    <dgm:cxn modelId="{24A9E0AD-C4FB-4C78-9916-5E0C6D7009D0}" type="presOf" srcId="{023779A8-2857-4970-B526-ED20C441D2B1}" destId="{95AEECA5-C5B8-40DD-9DCB-8AAFAFB28DA6}" srcOrd="0" destOrd="0" presId="urn:microsoft.com/office/officeart/2018/2/layout/IconLabelList"/>
    <dgm:cxn modelId="{606CC4B2-9899-4A1E-B712-EEF32DB7FD19}" type="presOf" srcId="{5004E4A5-D331-45C1-BED4-24EA575C0277}" destId="{97677DFC-6E55-412D-A236-0A4A65148FC8}" srcOrd="0" destOrd="0" presId="urn:microsoft.com/office/officeart/2018/2/layout/IconLabelList"/>
    <dgm:cxn modelId="{C1D718A2-2F1D-4D5F-89AA-418BD634B98C}" type="presParOf" srcId="{95AEECA5-C5B8-40DD-9DCB-8AAFAFB28DA6}" destId="{9840D9E4-4545-4219-B37B-6AF51D01D7E8}" srcOrd="0" destOrd="0" presId="urn:microsoft.com/office/officeart/2018/2/layout/IconLabelList"/>
    <dgm:cxn modelId="{E18C9E18-18B9-4BE5-8281-E8DCF3BA4DA0}" type="presParOf" srcId="{9840D9E4-4545-4219-B37B-6AF51D01D7E8}" destId="{5AF95DD7-3460-4163-A261-D8B1A6EB0B7A}" srcOrd="0" destOrd="0" presId="urn:microsoft.com/office/officeart/2018/2/layout/IconLabelList"/>
    <dgm:cxn modelId="{FE34D822-F0D5-48E7-885E-9ADDB27888C0}" type="presParOf" srcId="{9840D9E4-4545-4219-B37B-6AF51D01D7E8}" destId="{BF0DEC39-DD69-4F87-8A92-3C9B8379B01F}" srcOrd="1" destOrd="0" presId="urn:microsoft.com/office/officeart/2018/2/layout/IconLabelList"/>
    <dgm:cxn modelId="{CFE6E10D-313B-4710-95A4-C3096D961273}" type="presParOf" srcId="{9840D9E4-4545-4219-B37B-6AF51D01D7E8}" destId="{97677DFC-6E55-412D-A236-0A4A65148FC8}" srcOrd="2" destOrd="0" presId="urn:microsoft.com/office/officeart/2018/2/layout/IconLabelList"/>
    <dgm:cxn modelId="{341EFDEC-060E-4734-9578-031B1200FB45}" type="presParOf" srcId="{95AEECA5-C5B8-40DD-9DCB-8AAFAFB28DA6}" destId="{DCD8EA0D-F091-4518-A7E0-A484288CF2E1}" srcOrd="1" destOrd="0" presId="urn:microsoft.com/office/officeart/2018/2/layout/IconLabelList"/>
    <dgm:cxn modelId="{41341DD7-E934-47AB-AD5C-57D96A62E9A5}" type="presParOf" srcId="{95AEECA5-C5B8-40DD-9DCB-8AAFAFB28DA6}" destId="{29FE030B-F389-4492-A89C-CB03E774EBBF}" srcOrd="2" destOrd="0" presId="urn:microsoft.com/office/officeart/2018/2/layout/IconLabelList"/>
    <dgm:cxn modelId="{768786CD-69E3-4AE0-8914-8C71A85B3FAB}" type="presParOf" srcId="{29FE030B-F389-4492-A89C-CB03E774EBBF}" destId="{1C592D30-3768-4CF8-B75C-EC2D6F01669F}" srcOrd="0" destOrd="0" presId="urn:microsoft.com/office/officeart/2018/2/layout/IconLabelList"/>
    <dgm:cxn modelId="{9CA64DA7-6CCE-4B2D-BEE0-F4314865548D}" type="presParOf" srcId="{29FE030B-F389-4492-A89C-CB03E774EBBF}" destId="{C59C2731-780F-473D-B3C3-CC6DAE669194}" srcOrd="1" destOrd="0" presId="urn:microsoft.com/office/officeart/2018/2/layout/IconLabelList"/>
    <dgm:cxn modelId="{1C23F167-D1AD-4ABF-BF0D-FCB4B48EC1A3}" type="presParOf" srcId="{29FE030B-F389-4492-A89C-CB03E774EBBF}" destId="{8174CFCD-63DA-4E9A-9F0B-BD2E82F9397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3DA0C7-329C-4B50-88BE-93EA4A724FC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A5D8F25-FE0C-4988-90D3-4579EA56F83E}">
      <dgm:prSet/>
      <dgm:spPr/>
      <dgm:t>
        <a:bodyPr/>
        <a:lstStyle/>
        <a:p>
          <a:pPr>
            <a:lnSpc>
              <a:spcPct val="100000"/>
            </a:lnSpc>
          </a:pPr>
          <a:r>
            <a:rPr lang="en-US"/>
            <a:t>Leadership</a:t>
          </a:r>
        </a:p>
      </dgm:t>
    </dgm:pt>
    <dgm:pt modelId="{39550BA4-43F9-49DC-8D65-0F1A7C047461}" type="parTrans" cxnId="{2313ADEB-3B91-4E8E-9D14-D0193FC2AE86}">
      <dgm:prSet/>
      <dgm:spPr/>
      <dgm:t>
        <a:bodyPr/>
        <a:lstStyle/>
        <a:p>
          <a:endParaRPr lang="en-US"/>
        </a:p>
      </dgm:t>
    </dgm:pt>
    <dgm:pt modelId="{5717C6D1-4BE5-40EB-958E-6CFE1F5C245E}" type="sibTrans" cxnId="{2313ADEB-3B91-4E8E-9D14-D0193FC2AE86}">
      <dgm:prSet/>
      <dgm:spPr/>
      <dgm:t>
        <a:bodyPr/>
        <a:lstStyle/>
        <a:p>
          <a:endParaRPr lang="en-US"/>
        </a:p>
      </dgm:t>
    </dgm:pt>
    <dgm:pt modelId="{90E19CAA-E080-4C25-B982-0A9A6A6E01D5}">
      <dgm:prSet/>
      <dgm:spPr/>
      <dgm:t>
        <a:bodyPr/>
        <a:lstStyle/>
        <a:p>
          <a:pPr>
            <a:lnSpc>
              <a:spcPct val="100000"/>
            </a:lnSpc>
          </a:pPr>
          <a:r>
            <a:rPr lang="en-US"/>
            <a:t>Strategy</a:t>
          </a:r>
        </a:p>
      </dgm:t>
    </dgm:pt>
    <dgm:pt modelId="{5EF41709-E920-479A-BE0C-AFD6DA8B3F57}" type="parTrans" cxnId="{1B924F3E-821D-49CF-AA9F-22B40ADF0E7E}">
      <dgm:prSet/>
      <dgm:spPr/>
      <dgm:t>
        <a:bodyPr/>
        <a:lstStyle/>
        <a:p>
          <a:endParaRPr lang="en-US"/>
        </a:p>
      </dgm:t>
    </dgm:pt>
    <dgm:pt modelId="{60200ACF-48CE-4A3A-A81A-AC4DE30BED20}" type="sibTrans" cxnId="{1B924F3E-821D-49CF-AA9F-22B40ADF0E7E}">
      <dgm:prSet/>
      <dgm:spPr/>
      <dgm:t>
        <a:bodyPr/>
        <a:lstStyle/>
        <a:p>
          <a:endParaRPr lang="en-US"/>
        </a:p>
      </dgm:t>
    </dgm:pt>
    <dgm:pt modelId="{D2B653C8-D0C9-4D09-8BE8-F46FC1719050}">
      <dgm:prSet/>
      <dgm:spPr/>
      <dgm:t>
        <a:bodyPr/>
        <a:lstStyle/>
        <a:p>
          <a:pPr>
            <a:lnSpc>
              <a:spcPct val="100000"/>
            </a:lnSpc>
          </a:pPr>
          <a:r>
            <a:rPr lang="en-US"/>
            <a:t>Culture </a:t>
          </a:r>
        </a:p>
      </dgm:t>
    </dgm:pt>
    <dgm:pt modelId="{D62F92D8-32E3-453B-8393-C26762327385}" type="parTrans" cxnId="{F760BBF1-2A67-4554-BDF8-FE55BCD8C1BD}">
      <dgm:prSet/>
      <dgm:spPr/>
      <dgm:t>
        <a:bodyPr/>
        <a:lstStyle/>
        <a:p>
          <a:endParaRPr lang="en-US"/>
        </a:p>
      </dgm:t>
    </dgm:pt>
    <dgm:pt modelId="{C0F9F4A5-2363-4F66-A7C2-9962271423A9}" type="sibTrans" cxnId="{F760BBF1-2A67-4554-BDF8-FE55BCD8C1BD}">
      <dgm:prSet/>
      <dgm:spPr/>
      <dgm:t>
        <a:bodyPr/>
        <a:lstStyle/>
        <a:p>
          <a:endParaRPr lang="en-US"/>
        </a:p>
      </dgm:t>
    </dgm:pt>
    <dgm:pt modelId="{202F2793-8941-4601-938A-8CAC20928D70}" type="pres">
      <dgm:prSet presAssocID="{F53DA0C7-329C-4B50-88BE-93EA4A724FC2}" presName="outerComposite" presStyleCnt="0">
        <dgm:presLayoutVars>
          <dgm:chMax val="5"/>
          <dgm:dir/>
          <dgm:resizeHandles val="exact"/>
        </dgm:presLayoutVars>
      </dgm:prSet>
      <dgm:spPr/>
    </dgm:pt>
    <dgm:pt modelId="{672D19A4-41B9-4533-BC08-521847D93367}" type="pres">
      <dgm:prSet presAssocID="{F53DA0C7-329C-4B50-88BE-93EA4A724FC2}" presName="dummyMaxCanvas" presStyleCnt="0">
        <dgm:presLayoutVars/>
      </dgm:prSet>
      <dgm:spPr/>
    </dgm:pt>
    <dgm:pt modelId="{30DF5B4D-588E-457D-B692-66395BB06741}" type="pres">
      <dgm:prSet presAssocID="{F53DA0C7-329C-4B50-88BE-93EA4A724FC2}" presName="ThreeNodes_1" presStyleLbl="node1" presStyleIdx="0" presStyleCnt="3">
        <dgm:presLayoutVars>
          <dgm:bulletEnabled val="1"/>
        </dgm:presLayoutVars>
      </dgm:prSet>
      <dgm:spPr/>
    </dgm:pt>
    <dgm:pt modelId="{A2388890-3317-4955-BEDF-B3D2983A6F6A}" type="pres">
      <dgm:prSet presAssocID="{F53DA0C7-329C-4B50-88BE-93EA4A724FC2}" presName="ThreeNodes_2" presStyleLbl="node1" presStyleIdx="1" presStyleCnt="3">
        <dgm:presLayoutVars>
          <dgm:bulletEnabled val="1"/>
        </dgm:presLayoutVars>
      </dgm:prSet>
      <dgm:spPr/>
    </dgm:pt>
    <dgm:pt modelId="{B966B859-D593-41B0-B210-6202AA6679A2}" type="pres">
      <dgm:prSet presAssocID="{F53DA0C7-329C-4B50-88BE-93EA4A724FC2}" presName="ThreeNodes_3" presStyleLbl="node1" presStyleIdx="2" presStyleCnt="3">
        <dgm:presLayoutVars>
          <dgm:bulletEnabled val="1"/>
        </dgm:presLayoutVars>
      </dgm:prSet>
      <dgm:spPr/>
    </dgm:pt>
    <dgm:pt modelId="{2071785A-82A2-40FE-982F-4BA189EB9BC5}" type="pres">
      <dgm:prSet presAssocID="{F53DA0C7-329C-4B50-88BE-93EA4A724FC2}" presName="ThreeConn_1-2" presStyleLbl="fgAccFollowNode1" presStyleIdx="0" presStyleCnt="2">
        <dgm:presLayoutVars>
          <dgm:bulletEnabled val="1"/>
        </dgm:presLayoutVars>
      </dgm:prSet>
      <dgm:spPr/>
    </dgm:pt>
    <dgm:pt modelId="{0D9FEC28-A337-4BA8-ABB2-BD23013B7487}" type="pres">
      <dgm:prSet presAssocID="{F53DA0C7-329C-4B50-88BE-93EA4A724FC2}" presName="ThreeConn_2-3" presStyleLbl="fgAccFollowNode1" presStyleIdx="1" presStyleCnt="2">
        <dgm:presLayoutVars>
          <dgm:bulletEnabled val="1"/>
        </dgm:presLayoutVars>
      </dgm:prSet>
      <dgm:spPr/>
    </dgm:pt>
    <dgm:pt modelId="{F1B532D4-4E80-4481-A9BD-71B40CE64662}" type="pres">
      <dgm:prSet presAssocID="{F53DA0C7-329C-4B50-88BE-93EA4A724FC2}" presName="ThreeNodes_1_text" presStyleLbl="node1" presStyleIdx="2" presStyleCnt="3">
        <dgm:presLayoutVars>
          <dgm:bulletEnabled val="1"/>
        </dgm:presLayoutVars>
      </dgm:prSet>
      <dgm:spPr/>
    </dgm:pt>
    <dgm:pt modelId="{A67B4006-AA8C-4FB8-B04E-E5F2258B5AFE}" type="pres">
      <dgm:prSet presAssocID="{F53DA0C7-329C-4B50-88BE-93EA4A724FC2}" presName="ThreeNodes_2_text" presStyleLbl="node1" presStyleIdx="2" presStyleCnt="3">
        <dgm:presLayoutVars>
          <dgm:bulletEnabled val="1"/>
        </dgm:presLayoutVars>
      </dgm:prSet>
      <dgm:spPr/>
    </dgm:pt>
    <dgm:pt modelId="{642DB007-653F-4853-A400-43ED963F0460}" type="pres">
      <dgm:prSet presAssocID="{F53DA0C7-329C-4B50-88BE-93EA4A724FC2}" presName="ThreeNodes_3_text" presStyleLbl="node1" presStyleIdx="2" presStyleCnt="3">
        <dgm:presLayoutVars>
          <dgm:bulletEnabled val="1"/>
        </dgm:presLayoutVars>
      </dgm:prSet>
      <dgm:spPr/>
    </dgm:pt>
  </dgm:ptLst>
  <dgm:cxnLst>
    <dgm:cxn modelId="{57B5B407-24BB-475B-B0FB-44D29A544AD7}" type="presOf" srcId="{60200ACF-48CE-4A3A-A81A-AC4DE30BED20}" destId="{0D9FEC28-A337-4BA8-ABB2-BD23013B7487}" srcOrd="0" destOrd="0" presId="urn:microsoft.com/office/officeart/2005/8/layout/vProcess5"/>
    <dgm:cxn modelId="{1D307210-38E5-42B6-ADAD-08BC74435E2B}" type="presOf" srcId="{6A5D8F25-FE0C-4988-90D3-4579EA56F83E}" destId="{F1B532D4-4E80-4481-A9BD-71B40CE64662}" srcOrd="1" destOrd="0" presId="urn:microsoft.com/office/officeart/2005/8/layout/vProcess5"/>
    <dgm:cxn modelId="{1B924F3E-821D-49CF-AA9F-22B40ADF0E7E}" srcId="{F53DA0C7-329C-4B50-88BE-93EA4A724FC2}" destId="{90E19CAA-E080-4C25-B982-0A9A6A6E01D5}" srcOrd="1" destOrd="0" parTransId="{5EF41709-E920-479A-BE0C-AFD6DA8B3F57}" sibTransId="{60200ACF-48CE-4A3A-A81A-AC4DE30BED20}"/>
    <dgm:cxn modelId="{EDB9CB4B-498D-4CCA-A4A0-B05F66567010}" type="presOf" srcId="{D2B653C8-D0C9-4D09-8BE8-F46FC1719050}" destId="{B966B859-D593-41B0-B210-6202AA6679A2}" srcOrd="0" destOrd="0" presId="urn:microsoft.com/office/officeart/2005/8/layout/vProcess5"/>
    <dgm:cxn modelId="{8B42F952-C6A9-409A-9B06-F46AA956459D}" type="presOf" srcId="{6A5D8F25-FE0C-4988-90D3-4579EA56F83E}" destId="{30DF5B4D-588E-457D-B692-66395BB06741}" srcOrd="0" destOrd="0" presId="urn:microsoft.com/office/officeart/2005/8/layout/vProcess5"/>
    <dgm:cxn modelId="{221B7689-7209-4260-B18F-483F615480FF}" type="presOf" srcId="{D2B653C8-D0C9-4D09-8BE8-F46FC1719050}" destId="{642DB007-653F-4853-A400-43ED963F0460}" srcOrd="1" destOrd="0" presId="urn:microsoft.com/office/officeart/2005/8/layout/vProcess5"/>
    <dgm:cxn modelId="{9DD0919A-6D56-450E-B88F-88AE597FFF38}" type="presOf" srcId="{90E19CAA-E080-4C25-B982-0A9A6A6E01D5}" destId="{A2388890-3317-4955-BEDF-B3D2983A6F6A}" srcOrd="0" destOrd="0" presId="urn:microsoft.com/office/officeart/2005/8/layout/vProcess5"/>
    <dgm:cxn modelId="{0B0264B1-0DC5-44FF-8886-30D7DEEDA882}" type="presOf" srcId="{90E19CAA-E080-4C25-B982-0A9A6A6E01D5}" destId="{A67B4006-AA8C-4FB8-B04E-E5F2258B5AFE}" srcOrd="1" destOrd="0" presId="urn:microsoft.com/office/officeart/2005/8/layout/vProcess5"/>
    <dgm:cxn modelId="{0C1724BF-F744-4C84-B29E-72E609AA43EC}" type="presOf" srcId="{5717C6D1-4BE5-40EB-958E-6CFE1F5C245E}" destId="{2071785A-82A2-40FE-982F-4BA189EB9BC5}" srcOrd="0" destOrd="0" presId="urn:microsoft.com/office/officeart/2005/8/layout/vProcess5"/>
    <dgm:cxn modelId="{2313ADEB-3B91-4E8E-9D14-D0193FC2AE86}" srcId="{F53DA0C7-329C-4B50-88BE-93EA4A724FC2}" destId="{6A5D8F25-FE0C-4988-90D3-4579EA56F83E}" srcOrd="0" destOrd="0" parTransId="{39550BA4-43F9-49DC-8D65-0F1A7C047461}" sibTransId="{5717C6D1-4BE5-40EB-958E-6CFE1F5C245E}"/>
    <dgm:cxn modelId="{F760BBF1-2A67-4554-BDF8-FE55BCD8C1BD}" srcId="{F53DA0C7-329C-4B50-88BE-93EA4A724FC2}" destId="{D2B653C8-D0C9-4D09-8BE8-F46FC1719050}" srcOrd="2" destOrd="0" parTransId="{D62F92D8-32E3-453B-8393-C26762327385}" sibTransId="{C0F9F4A5-2363-4F66-A7C2-9962271423A9}"/>
    <dgm:cxn modelId="{AC0D20F6-02E6-4DF3-A7C2-EEC9388589BD}" type="presOf" srcId="{F53DA0C7-329C-4B50-88BE-93EA4A724FC2}" destId="{202F2793-8941-4601-938A-8CAC20928D70}" srcOrd="0" destOrd="0" presId="urn:microsoft.com/office/officeart/2005/8/layout/vProcess5"/>
    <dgm:cxn modelId="{7D561A1D-0512-47E5-B1DC-196B0D7FE1A7}" type="presParOf" srcId="{202F2793-8941-4601-938A-8CAC20928D70}" destId="{672D19A4-41B9-4533-BC08-521847D93367}" srcOrd="0" destOrd="0" presId="urn:microsoft.com/office/officeart/2005/8/layout/vProcess5"/>
    <dgm:cxn modelId="{84FEFB5F-7B87-4BEC-9F6D-5F15459F522A}" type="presParOf" srcId="{202F2793-8941-4601-938A-8CAC20928D70}" destId="{30DF5B4D-588E-457D-B692-66395BB06741}" srcOrd="1" destOrd="0" presId="urn:microsoft.com/office/officeart/2005/8/layout/vProcess5"/>
    <dgm:cxn modelId="{745C2D36-7A89-46E8-ABFB-70D4F6DEC1C4}" type="presParOf" srcId="{202F2793-8941-4601-938A-8CAC20928D70}" destId="{A2388890-3317-4955-BEDF-B3D2983A6F6A}" srcOrd="2" destOrd="0" presId="urn:microsoft.com/office/officeart/2005/8/layout/vProcess5"/>
    <dgm:cxn modelId="{96613B95-AB4D-417D-883D-6E6EBD16D6A1}" type="presParOf" srcId="{202F2793-8941-4601-938A-8CAC20928D70}" destId="{B966B859-D593-41B0-B210-6202AA6679A2}" srcOrd="3" destOrd="0" presId="urn:microsoft.com/office/officeart/2005/8/layout/vProcess5"/>
    <dgm:cxn modelId="{1B90C61F-39D3-44FA-8AD8-0AB13F137572}" type="presParOf" srcId="{202F2793-8941-4601-938A-8CAC20928D70}" destId="{2071785A-82A2-40FE-982F-4BA189EB9BC5}" srcOrd="4" destOrd="0" presId="urn:microsoft.com/office/officeart/2005/8/layout/vProcess5"/>
    <dgm:cxn modelId="{B398A701-F58E-41A0-8EB9-8C0D383B3E7A}" type="presParOf" srcId="{202F2793-8941-4601-938A-8CAC20928D70}" destId="{0D9FEC28-A337-4BA8-ABB2-BD23013B7487}" srcOrd="5" destOrd="0" presId="urn:microsoft.com/office/officeart/2005/8/layout/vProcess5"/>
    <dgm:cxn modelId="{427173EC-F370-482A-95FB-EFCB9C676465}" type="presParOf" srcId="{202F2793-8941-4601-938A-8CAC20928D70}" destId="{F1B532D4-4E80-4481-A9BD-71B40CE64662}" srcOrd="6" destOrd="0" presId="urn:microsoft.com/office/officeart/2005/8/layout/vProcess5"/>
    <dgm:cxn modelId="{94B9C004-47F7-49B3-AF82-23FA2ED951CD}" type="presParOf" srcId="{202F2793-8941-4601-938A-8CAC20928D70}" destId="{A67B4006-AA8C-4FB8-B04E-E5F2258B5AFE}" srcOrd="7" destOrd="0" presId="urn:microsoft.com/office/officeart/2005/8/layout/vProcess5"/>
    <dgm:cxn modelId="{20F3051F-3CB1-42F7-AABD-22167CDA972B}" type="presParOf" srcId="{202F2793-8941-4601-938A-8CAC20928D70}" destId="{642DB007-653F-4853-A400-43ED963F046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36A69C-44E5-4CE2-94FA-9B9B802CE40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47D10371-C05A-40C1-ABE4-A7F006BDE5BE}">
      <dgm:prSet/>
      <dgm:spPr/>
      <dgm:t>
        <a:bodyPr/>
        <a:lstStyle/>
        <a:p>
          <a:r>
            <a:rPr lang="en-US"/>
            <a:t>1. It all starts with mission.</a:t>
          </a:r>
        </a:p>
      </dgm:t>
    </dgm:pt>
    <dgm:pt modelId="{BB7CE95A-16DC-40C3-BB29-F288660A4641}" type="parTrans" cxnId="{1893F65C-97FE-47D4-8013-7100EE8A26DE}">
      <dgm:prSet/>
      <dgm:spPr/>
      <dgm:t>
        <a:bodyPr/>
        <a:lstStyle/>
        <a:p>
          <a:endParaRPr lang="en-US"/>
        </a:p>
      </dgm:t>
    </dgm:pt>
    <dgm:pt modelId="{1472F950-BBCE-4FCF-9C00-93547431B289}" type="sibTrans" cxnId="{1893F65C-97FE-47D4-8013-7100EE8A26DE}">
      <dgm:prSet/>
      <dgm:spPr/>
      <dgm:t>
        <a:bodyPr/>
        <a:lstStyle/>
        <a:p>
          <a:endParaRPr lang="en-US"/>
        </a:p>
      </dgm:t>
    </dgm:pt>
    <dgm:pt modelId="{DB7AEFAE-DEA5-46C2-A620-6149D24D9091}">
      <dgm:prSet/>
      <dgm:spPr/>
      <dgm:t>
        <a:bodyPr/>
        <a:lstStyle/>
        <a:p>
          <a:r>
            <a:rPr lang="en-US"/>
            <a:t>2. ESG is a long game that requires adjusted timescales for impact.</a:t>
          </a:r>
        </a:p>
      </dgm:t>
    </dgm:pt>
    <dgm:pt modelId="{38981D57-419D-4329-993B-B564A7B21E84}" type="parTrans" cxnId="{6130217B-4E06-4E3F-8747-9C1A3A85BDB2}">
      <dgm:prSet/>
      <dgm:spPr/>
      <dgm:t>
        <a:bodyPr/>
        <a:lstStyle/>
        <a:p>
          <a:endParaRPr lang="en-US"/>
        </a:p>
      </dgm:t>
    </dgm:pt>
    <dgm:pt modelId="{0BCED283-9C90-4B3E-BC6F-4C3AA0315885}" type="sibTrans" cxnId="{6130217B-4E06-4E3F-8747-9C1A3A85BDB2}">
      <dgm:prSet/>
      <dgm:spPr/>
      <dgm:t>
        <a:bodyPr/>
        <a:lstStyle/>
        <a:p>
          <a:endParaRPr lang="en-US"/>
        </a:p>
      </dgm:t>
    </dgm:pt>
    <dgm:pt modelId="{2800AB07-DDC3-460F-8CEF-F18F9FE3629C}">
      <dgm:prSet/>
      <dgm:spPr/>
      <dgm:t>
        <a:bodyPr/>
        <a:lstStyle/>
        <a:p>
          <a:r>
            <a:rPr lang="en-US"/>
            <a:t>3. ESG must be market- based.</a:t>
          </a:r>
        </a:p>
      </dgm:t>
    </dgm:pt>
    <dgm:pt modelId="{475FF11C-5E9C-4E7B-8711-0ADD3ACCEFE3}" type="parTrans" cxnId="{E94A3F09-5702-42C2-8628-BA0D7ACD9DAD}">
      <dgm:prSet/>
      <dgm:spPr/>
      <dgm:t>
        <a:bodyPr/>
        <a:lstStyle/>
        <a:p>
          <a:endParaRPr lang="en-US"/>
        </a:p>
      </dgm:t>
    </dgm:pt>
    <dgm:pt modelId="{E885305D-1F26-4485-90B8-C423D6B1CA6F}" type="sibTrans" cxnId="{E94A3F09-5702-42C2-8628-BA0D7ACD9DAD}">
      <dgm:prSet/>
      <dgm:spPr/>
      <dgm:t>
        <a:bodyPr/>
        <a:lstStyle/>
        <a:p>
          <a:endParaRPr lang="en-US"/>
        </a:p>
      </dgm:t>
    </dgm:pt>
    <dgm:pt modelId="{4517E433-00FC-4E6D-990B-2F86F61058F6}" type="pres">
      <dgm:prSet presAssocID="{7F36A69C-44E5-4CE2-94FA-9B9B802CE401}" presName="hierChild1" presStyleCnt="0">
        <dgm:presLayoutVars>
          <dgm:chPref val="1"/>
          <dgm:dir/>
          <dgm:animOne val="branch"/>
          <dgm:animLvl val="lvl"/>
          <dgm:resizeHandles/>
        </dgm:presLayoutVars>
      </dgm:prSet>
      <dgm:spPr/>
    </dgm:pt>
    <dgm:pt modelId="{5B212D88-76BB-494B-9851-91E87FC4BC9A}" type="pres">
      <dgm:prSet presAssocID="{47D10371-C05A-40C1-ABE4-A7F006BDE5BE}" presName="hierRoot1" presStyleCnt="0"/>
      <dgm:spPr/>
    </dgm:pt>
    <dgm:pt modelId="{FF960797-B22A-48C1-9AA2-A8FB41C1696D}" type="pres">
      <dgm:prSet presAssocID="{47D10371-C05A-40C1-ABE4-A7F006BDE5BE}" presName="composite" presStyleCnt="0"/>
      <dgm:spPr/>
    </dgm:pt>
    <dgm:pt modelId="{C514AE8D-EBF1-481E-9E27-A5C5209EB10C}" type="pres">
      <dgm:prSet presAssocID="{47D10371-C05A-40C1-ABE4-A7F006BDE5BE}" presName="background" presStyleLbl="node0" presStyleIdx="0" presStyleCnt="3"/>
      <dgm:spPr/>
    </dgm:pt>
    <dgm:pt modelId="{3803656C-ED4B-4A6C-842C-FECB256D3FD5}" type="pres">
      <dgm:prSet presAssocID="{47D10371-C05A-40C1-ABE4-A7F006BDE5BE}" presName="text" presStyleLbl="fgAcc0" presStyleIdx="0" presStyleCnt="3">
        <dgm:presLayoutVars>
          <dgm:chPref val="3"/>
        </dgm:presLayoutVars>
      </dgm:prSet>
      <dgm:spPr/>
    </dgm:pt>
    <dgm:pt modelId="{C60D6350-9AF8-4848-BFBD-BD04BCF9473E}" type="pres">
      <dgm:prSet presAssocID="{47D10371-C05A-40C1-ABE4-A7F006BDE5BE}" presName="hierChild2" presStyleCnt="0"/>
      <dgm:spPr/>
    </dgm:pt>
    <dgm:pt modelId="{2DE89E5F-A854-4BCC-872A-BEBD35C9C409}" type="pres">
      <dgm:prSet presAssocID="{DB7AEFAE-DEA5-46C2-A620-6149D24D9091}" presName="hierRoot1" presStyleCnt="0"/>
      <dgm:spPr/>
    </dgm:pt>
    <dgm:pt modelId="{9AE30072-6BDB-4183-AFD5-BCBAFE9329CD}" type="pres">
      <dgm:prSet presAssocID="{DB7AEFAE-DEA5-46C2-A620-6149D24D9091}" presName="composite" presStyleCnt="0"/>
      <dgm:spPr/>
    </dgm:pt>
    <dgm:pt modelId="{133C7CFE-0BBE-441C-8FA2-7911286BC12E}" type="pres">
      <dgm:prSet presAssocID="{DB7AEFAE-DEA5-46C2-A620-6149D24D9091}" presName="background" presStyleLbl="node0" presStyleIdx="1" presStyleCnt="3"/>
      <dgm:spPr/>
    </dgm:pt>
    <dgm:pt modelId="{D60CCCAD-7192-4DB9-985C-1E790616641A}" type="pres">
      <dgm:prSet presAssocID="{DB7AEFAE-DEA5-46C2-A620-6149D24D9091}" presName="text" presStyleLbl="fgAcc0" presStyleIdx="1" presStyleCnt="3">
        <dgm:presLayoutVars>
          <dgm:chPref val="3"/>
        </dgm:presLayoutVars>
      </dgm:prSet>
      <dgm:spPr/>
    </dgm:pt>
    <dgm:pt modelId="{DA0B7CF1-99BD-4CBF-A166-E60BA821FB5F}" type="pres">
      <dgm:prSet presAssocID="{DB7AEFAE-DEA5-46C2-A620-6149D24D9091}" presName="hierChild2" presStyleCnt="0"/>
      <dgm:spPr/>
    </dgm:pt>
    <dgm:pt modelId="{F877E558-BA52-4E85-B060-C1094334B353}" type="pres">
      <dgm:prSet presAssocID="{2800AB07-DDC3-460F-8CEF-F18F9FE3629C}" presName="hierRoot1" presStyleCnt="0"/>
      <dgm:spPr/>
    </dgm:pt>
    <dgm:pt modelId="{89AAAC5C-E68F-4867-A364-6C29BCBAB0A2}" type="pres">
      <dgm:prSet presAssocID="{2800AB07-DDC3-460F-8CEF-F18F9FE3629C}" presName="composite" presStyleCnt="0"/>
      <dgm:spPr/>
    </dgm:pt>
    <dgm:pt modelId="{BA0B0B49-846A-49D8-BC53-324CDA06C7B6}" type="pres">
      <dgm:prSet presAssocID="{2800AB07-DDC3-460F-8CEF-F18F9FE3629C}" presName="background" presStyleLbl="node0" presStyleIdx="2" presStyleCnt="3"/>
      <dgm:spPr/>
    </dgm:pt>
    <dgm:pt modelId="{C5000F16-8584-4D1C-966A-F2AF2B2FBDE8}" type="pres">
      <dgm:prSet presAssocID="{2800AB07-DDC3-460F-8CEF-F18F9FE3629C}" presName="text" presStyleLbl="fgAcc0" presStyleIdx="2" presStyleCnt="3">
        <dgm:presLayoutVars>
          <dgm:chPref val="3"/>
        </dgm:presLayoutVars>
      </dgm:prSet>
      <dgm:spPr/>
    </dgm:pt>
    <dgm:pt modelId="{CE95FD70-CF30-45D3-A874-1D6BBA48C1AF}" type="pres">
      <dgm:prSet presAssocID="{2800AB07-DDC3-460F-8CEF-F18F9FE3629C}" presName="hierChild2" presStyleCnt="0"/>
      <dgm:spPr/>
    </dgm:pt>
  </dgm:ptLst>
  <dgm:cxnLst>
    <dgm:cxn modelId="{E94A3F09-5702-42C2-8628-BA0D7ACD9DAD}" srcId="{7F36A69C-44E5-4CE2-94FA-9B9B802CE401}" destId="{2800AB07-DDC3-460F-8CEF-F18F9FE3629C}" srcOrd="2" destOrd="0" parTransId="{475FF11C-5E9C-4E7B-8711-0ADD3ACCEFE3}" sibTransId="{E885305D-1F26-4485-90B8-C423D6B1CA6F}"/>
    <dgm:cxn modelId="{80BF960D-634B-4C46-8F0A-9C38A2AB72B8}" type="presOf" srcId="{DB7AEFAE-DEA5-46C2-A620-6149D24D9091}" destId="{D60CCCAD-7192-4DB9-985C-1E790616641A}" srcOrd="0" destOrd="0" presId="urn:microsoft.com/office/officeart/2005/8/layout/hierarchy1"/>
    <dgm:cxn modelId="{1893F65C-97FE-47D4-8013-7100EE8A26DE}" srcId="{7F36A69C-44E5-4CE2-94FA-9B9B802CE401}" destId="{47D10371-C05A-40C1-ABE4-A7F006BDE5BE}" srcOrd="0" destOrd="0" parTransId="{BB7CE95A-16DC-40C3-BB29-F288660A4641}" sibTransId="{1472F950-BBCE-4FCF-9C00-93547431B289}"/>
    <dgm:cxn modelId="{CE5D3974-EC71-4B85-A1DA-DD3BC7D019F9}" type="presOf" srcId="{7F36A69C-44E5-4CE2-94FA-9B9B802CE401}" destId="{4517E433-00FC-4E6D-990B-2F86F61058F6}" srcOrd="0" destOrd="0" presId="urn:microsoft.com/office/officeart/2005/8/layout/hierarchy1"/>
    <dgm:cxn modelId="{6130217B-4E06-4E3F-8747-9C1A3A85BDB2}" srcId="{7F36A69C-44E5-4CE2-94FA-9B9B802CE401}" destId="{DB7AEFAE-DEA5-46C2-A620-6149D24D9091}" srcOrd="1" destOrd="0" parTransId="{38981D57-419D-4329-993B-B564A7B21E84}" sibTransId="{0BCED283-9C90-4B3E-BC6F-4C3AA0315885}"/>
    <dgm:cxn modelId="{00B636D3-E71A-4534-94FE-94F04A698397}" type="presOf" srcId="{2800AB07-DDC3-460F-8CEF-F18F9FE3629C}" destId="{C5000F16-8584-4D1C-966A-F2AF2B2FBDE8}" srcOrd="0" destOrd="0" presId="urn:microsoft.com/office/officeart/2005/8/layout/hierarchy1"/>
    <dgm:cxn modelId="{CA379EDD-C878-4614-9994-793C2A537BA3}" type="presOf" srcId="{47D10371-C05A-40C1-ABE4-A7F006BDE5BE}" destId="{3803656C-ED4B-4A6C-842C-FECB256D3FD5}" srcOrd="0" destOrd="0" presId="urn:microsoft.com/office/officeart/2005/8/layout/hierarchy1"/>
    <dgm:cxn modelId="{691074FF-A61D-4EF4-BC43-E3D7EE9A3464}" type="presParOf" srcId="{4517E433-00FC-4E6D-990B-2F86F61058F6}" destId="{5B212D88-76BB-494B-9851-91E87FC4BC9A}" srcOrd="0" destOrd="0" presId="urn:microsoft.com/office/officeart/2005/8/layout/hierarchy1"/>
    <dgm:cxn modelId="{D82C8BC0-4A24-40D1-9950-3DF09EF832DC}" type="presParOf" srcId="{5B212D88-76BB-494B-9851-91E87FC4BC9A}" destId="{FF960797-B22A-48C1-9AA2-A8FB41C1696D}" srcOrd="0" destOrd="0" presId="urn:microsoft.com/office/officeart/2005/8/layout/hierarchy1"/>
    <dgm:cxn modelId="{0413261E-346A-4BF4-9409-0E14CED4A542}" type="presParOf" srcId="{FF960797-B22A-48C1-9AA2-A8FB41C1696D}" destId="{C514AE8D-EBF1-481E-9E27-A5C5209EB10C}" srcOrd="0" destOrd="0" presId="urn:microsoft.com/office/officeart/2005/8/layout/hierarchy1"/>
    <dgm:cxn modelId="{BC3E6B4B-1B17-4638-AF37-EDAA61081983}" type="presParOf" srcId="{FF960797-B22A-48C1-9AA2-A8FB41C1696D}" destId="{3803656C-ED4B-4A6C-842C-FECB256D3FD5}" srcOrd="1" destOrd="0" presId="urn:microsoft.com/office/officeart/2005/8/layout/hierarchy1"/>
    <dgm:cxn modelId="{E1540FBD-D692-48C8-A961-A55757A76F19}" type="presParOf" srcId="{5B212D88-76BB-494B-9851-91E87FC4BC9A}" destId="{C60D6350-9AF8-4848-BFBD-BD04BCF9473E}" srcOrd="1" destOrd="0" presId="urn:microsoft.com/office/officeart/2005/8/layout/hierarchy1"/>
    <dgm:cxn modelId="{2F103054-5725-4F68-86D3-72BB46F4AF41}" type="presParOf" srcId="{4517E433-00FC-4E6D-990B-2F86F61058F6}" destId="{2DE89E5F-A854-4BCC-872A-BEBD35C9C409}" srcOrd="1" destOrd="0" presId="urn:microsoft.com/office/officeart/2005/8/layout/hierarchy1"/>
    <dgm:cxn modelId="{11772BAC-7FA5-4037-95C6-B4697BBCFF17}" type="presParOf" srcId="{2DE89E5F-A854-4BCC-872A-BEBD35C9C409}" destId="{9AE30072-6BDB-4183-AFD5-BCBAFE9329CD}" srcOrd="0" destOrd="0" presId="urn:microsoft.com/office/officeart/2005/8/layout/hierarchy1"/>
    <dgm:cxn modelId="{D5571A82-6D0C-4E96-893E-187FF8453F70}" type="presParOf" srcId="{9AE30072-6BDB-4183-AFD5-BCBAFE9329CD}" destId="{133C7CFE-0BBE-441C-8FA2-7911286BC12E}" srcOrd="0" destOrd="0" presId="urn:microsoft.com/office/officeart/2005/8/layout/hierarchy1"/>
    <dgm:cxn modelId="{9C2590CE-E147-46F6-ADC5-FED1E55ACACE}" type="presParOf" srcId="{9AE30072-6BDB-4183-AFD5-BCBAFE9329CD}" destId="{D60CCCAD-7192-4DB9-985C-1E790616641A}" srcOrd="1" destOrd="0" presId="urn:microsoft.com/office/officeart/2005/8/layout/hierarchy1"/>
    <dgm:cxn modelId="{A32FDA08-C4FD-4BD6-A986-344151497C07}" type="presParOf" srcId="{2DE89E5F-A854-4BCC-872A-BEBD35C9C409}" destId="{DA0B7CF1-99BD-4CBF-A166-E60BA821FB5F}" srcOrd="1" destOrd="0" presId="urn:microsoft.com/office/officeart/2005/8/layout/hierarchy1"/>
    <dgm:cxn modelId="{894CB148-7E0A-4A74-8067-0419516F48CD}" type="presParOf" srcId="{4517E433-00FC-4E6D-990B-2F86F61058F6}" destId="{F877E558-BA52-4E85-B060-C1094334B353}" srcOrd="2" destOrd="0" presId="urn:microsoft.com/office/officeart/2005/8/layout/hierarchy1"/>
    <dgm:cxn modelId="{3BC39DFD-8606-4EE7-B8D0-2914BED0D5C0}" type="presParOf" srcId="{F877E558-BA52-4E85-B060-C1094334B353}" destId="{89AAAC5C-E68F-4867-A364-6C29BCBAB0A2}" srcOrd="0" destOrd="0" presId="urn:microsoft.com/office/officeart/2005/8/layout/hierarchy1"/>
    <dgm:cxn modelId="{94D4CF8A-CAA3-46C7-A934-AFF2EF5E55B7}" type="presParOf" srcId="{89AAAC5C-E68F-4867-A364-6C29BCBAB0A2}" destId="{BA0B0B49-846A-49D8-BC53-324CDA06C7B6}" srcOrd="0" destOrd="0" presId="urn:microsoft.com/office/officeart/2005/8/layout/hierarchy1"/>
    <dgm:cxn modelId="{B0836FF8-27D8-4AC8-9DDD-F7A6D6F78555}" type="presParOf" srcId="{89AAAC5C-E68F-4867-A364-6C29BCBAB0A2}" destId="{C5000F16-8584-4D1C-966A-F2AF2B2FBDE8}" srcOrd="1" destOrd="0" presId="urn:microsoft.com/office/officeart/2005/8/layout/hierarchy1"/>
    <dgm:cxn modelId="{5A42E94B-B63F-49B3-87F7-D4F865123F97}" type="presParOf" srcId="{F877E558-BA52-4E85-B060-C1094334B353}" destId="{CE95FD70-CF30-45D3-A874-1D6BBA48C1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174934-9134-4701-A20C-20E482513E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EE3FF1-757F-4512-8E1C-2DA59D506CBE}">
      <dgm:prSet/>
      <dgm:spPr/>
      <dgm:t>
        <a:bodyPr/>
        <a:lstStyle/>
        <a:p>
          <a:r>
            <a:rPr lang="en-US"/>
            <a:t>1 Identify relevant ESG factors for your company and industry.</a:t>
          </a:r>
        </a:p>
      </dgm:t>
    </dgm:pt>
    <dgm:pt modelId="{F691D269-B909-4863-AFD9-EB77B124A2DC}" type="parTrans" cxnId="{806A2BA1-5621-4093-9D62-E33803892387}">
      <dgm:prSet/>
      <dgm:spPr/>
      <dgm:t>
        <a:bodyPr/>
        <a:lstStyle/>
        <a:p>
          <a:endParaRPr lang="en-US"/>
        </a:p>
      </dgm:t>
    </dgm:pt>
    <dgm:pt modelId="{2943C30A-FA63-4207-9EA9-B89EA0A5F9F4}" type="sibTrans" cxnId="{806A2BA1-5621-4093-9D62-E33803892387}">
      <dgm:prSet/>
      <dgm:spPr/>
      <dgm:t>
        <a:bodyPr/>
        <a:lstStyle/>
        <a:p>
          <a:endParaRPr lang="en-US"/>
        </a:p>
      </dgm:t>
    </dgm:pt>
    <dgm:pt modelId="{E455D391-9EDC-49C2-B204-B76427477CD7}">
      <dgm:prSet/>
      <dgm:spPr/>
      <dgm:t>
        <a:bodyPr/>
        <a:lstStyle/>
        <a:p>
          <a:r>
            <a:rPr lang="en-US"/>
            <a:t>2. Develop ESG measurement and recording.</a:t>
          </a:r>
        </a:p>
      </dgm:t>
    </dgm:pt>
    <dgm:pt modelId="{66006466-39E7-45E5-9687-2F3172F2CEB3}" type="parTrans" cxnId="{8F031410-0727-4F18-861B-53199CE68D59}">
      <dgm:prSet/>
      <dgm:spPr/>
      <dgm:t>
        <a:bodyPr/>
        <a:lstStyle/>
        <a:p>
          <a:endParaRPr lang="en-US"/>
        </a:p>
      </dgm:t>
    </dgm:pt>
    <dgm:pt modelId="{E0D33F4B-F553-435E-96AF-B999DB7E74D7}" type="sibTrans" cxnId="{8F031410-0727-4F18-861B-53199CE68D59}">
      <dgm:prSet/>
      <dgm:spPr/>
      <dgm:t>
        <a:bodyPr/>
        <a:lstStyle/>
        <a:p>
          <a:endParaRPr lang="en-US"/>
        </a:p>
      </dgm:t>
    </dgm:pt>
    <dgm:pt modelId="{DA607841-72AA-49CE-BF34-C90E11B3EE19}">
      <dgm:prSet/>
      <dgm:spPr/>
      <dgm:t>
        <a:bodyPr/>
        <a:lstStyle/>
        <a:p>
          <a:r>
            <a:rPr lang="en-US"/>
            <a:t>3. Consider a B Corporation Certification. </a:t>
          </a:r>
        </a:p>
      </dgm:t>
    </dgm:pt>
    <dgm:pt modelId="{F0054389-8FF6-46DB-A623-239513A59905}" type="parTrans" cxnId="{B47BB7CA-2DDB-4907-BE81-7BB3F611D8F1}">
      <dgm:prSet/>
      <dgm:spPr/>
      <dgm:t>
        <a:bodyPr/>
        <a:lstStyle/>
        <a:p>
          <a:endParaRPr lang="en-US"/>
        </a:p>
      </dgm:t>
    </dgm:pt>
    <dgm:pt modelId="{743CA11C-7C09-47A6-A5B9-7E8EEDCE323D}" type="sibTrans" cxnId="{B47BB7CA-2DDB-4907-BE81-7BB3F611D8F1}">
      <dgm:prSet/>
      <dgm:spPr/>
      <dgm:t>
        <a:bodyPr/>
        <a:lstStyle/>
        <a:p>
          <a:endParaRPr lang="en-US"/>
        </a:p>
      </dgm:t>
    </dgm:pt>
    <dgm:pt modelId="{34180C8A-6EF1-4CF7-A6D9-DB23A1FC2947}">
      <dgm:prSet/>
      <dgm:spPr/>
      <dgm:t>
        <a:bodyPr/>
        <a:lstStyle/>
        <a:p>
          <a:r>
            <a:rPr lang="en-US"/>
            <a:t>4. Integrate ESG into governance and investment documents. </a:t>
          </a:r>
        </a:p>
      </dgm:t>
    </dgm:pt>
    <dgm:pt modelId="{8FD72CD1-E5AD-4A68-8E19-50C4C96F3043}" type="parTrans" cxnId="{9B06FCF9-CCAD-4C5E-A33E-4421BD888CCB}">
      <dgm:prSet/>
      <dgm:spPr/>
      <dgm:t>
        <a:bodyPr/>
        <a:lstStyle/>
        <a:p>
          <a:endParaRPr lang="en-US"/>
        </a:p>
      </dgm:t>
    </dgm:pt>
    <dgm:pt modelId="{E7D4E6D0-099B-41D4-A071-52B8D48AEC2A}" type="sibTrans" cxnId="{9B06FCF9-CCAD-4C5E-A33E-4421BD888CCB}">
      <dgm:prSet/>
      <dgm:spPr/>
      <dgm:t>
        <a:bodyPr/>
        <a:lstStyle/>
        <a:p>
          <a:endParaRPr lang="en-US"/>
        </a:p>
      </dgm:t>
    </dgm:pt>
    <dgm:pt modelId="{7A5E0FCB-B0D2-46A0-9E6D-C8246A82242E}" type="pres">
      <dgm:prSet presAssocID="{E9174934-9134-4701-A20C-20E482513EA6}" presName="linear" presStyleCnt="0">
        <dgm:presLayoutVars>
          <dgm:animLvl val="lvl"/>
          <dgm:resizeHandles val="exact"/>
        </dgm:presLayoutVars>
      </dgm:prSet>
      <dgm:spPr/>
    </dgm:pt>
    <dgm:pt modelId="{4DFEE637-2BBF-4B75-B4C0-8A09B0D0C59F}" type="pres">
      <dgm:prSet presAssocID="{21EE3FF1-757F-4512-8E1C-2DA59D506CBE}" presName="parentText" presStyleLbl="node1" presStyleIdx="0" presStyleCnt="4">
        <dgm:presLayoutVars>
          <dgm:chMax val="0"/>
          <dgm:bulletEnabled val="1"/>
        </dgm:presLayoutVars>
      </dgm:prSet>
      <dgm:spPr/>
    </dgm:pt>
    <dgm:pt modelId="{B5DC5684-0D3F-4B05-B96C-A06D7ED13C03}" type="pres">
      <dgm:prSet presAssocID="{2943C30A-FA63-4207-9EA9-B89EA0A5F9F4}" presName="spacer" presStyleCnt="0"/>
      <dgm:spPr/>
    </dgm:pt>
    <dgm:pt modelId="{068512BD-251B-4DE8-96DF-579435655CD3}" type="pres">
      <dgm:prSet presAssocID="{E455D391-9EDC-49C2-B204-B76427477CD7}" presName="parentText" presStyleLbl="node1" presStyleIdx="1" presStyleCnt="4">
        <dgm:presLayoutVars>
          <dgm:chMax val="0"/>
          <dgm:bulletEnabled val="1"/>
        </dgm:presLayoutVars>
      </dgm:prSet>
      <dgm:spPr/>
    </dgm:pt>
    <dgm:pt modelId="{16010B31-147C-4BB5-9ECF-BFEE590ADF08}" type="pres">
      <dgm:prSet presAssocID="{E0D33F4B-F553-435E-96AF-B999DB7E74D7}" presName="spacer" presStyleCnt="0"/>
      <dgm:spPr/>
    </dgm:pt>
    <dgm:pt modelId="{7AB58F55-8B98-42AC-80D4-5F2F2D99AF56}" type="pres">
      <dgm:prSet presAssocID="{DA607841-72AA-49CE-BF34-C90E11B3EE19}" presName="parentText" presStyleLbl="node1" presStyleIdx="2" presStyleCnt="4">
        <dgm:presLayoutVars>
          <dgm:chMax val="0"/>
          <dgm:bulletEnabled val="1"/>
        </dgm:presLayoutVars>
      </dgm:prSet>
      <dgm:spPr/>
    </dgm:pt>
    <dgm:pt modelId="{1A5E97B7-D5CB-467C-A02A-5A48157AF332}" type="pres">
      <dgm:prSet presAssocID="{743CA11C-7C09-47A6-A5B9-7E8EEDCE323D}" presName="spacer" presStyleCnt="0"/>
      <dgm:spPr/>
    </dgm:pt>
    <dgm:pt modelId="{A6046DDE-F229-41F1-93E2-6EC883832D5E}" type="pres">
      <dgm:prSet presAssocID="{34180C8A-6EF1-4CF7-A6D9-DB23A1FC2947}" presName="parentText" presStyleLbl="node1" presStyleIdx="3" presStyleCnt="4">
        <dgm:presLayoutVars>
          <dgm:chMax val="0"/>
          <dgm:bulletEnabled val="1"/>
        </dgm:presLayoutVars>
      </dgm:prSet>
      <dgm:spPr/>
    </dgm:pt>
  </dgm:ptLst>
  <dgm:cxnLst>
    <dgm:cxn modelId="{8F031410-0727-4F18-861B-53199CE68D59}" srcId="{E9174934-9134-4701-A20C-20E482513EA6}" destId="{E455D391-9EDC-49C2-B204-B76427477CD7}" srcOrd="1" destOrd="0" parTransId="{66006466-39E7-45E5-9687-2F3172F2CEB3}" sibTransId="{E0D33F4B-F553-435E-96AF-B999DB7E74D7}"/>
    <dgm:cxn modelId="{87913447-E71C-47C2-8E4B-1C132CFBAA25}" type="presOf" srcId="{E9174934-9134-4701-A20C-20E482513EA6}" destId="{7A5E0FCB-B0D2-46A0-9E6D-C8246A82242E}" srcOrd="0" destOrd="0" presId="urn:microsoft.com/office/officeart/2005/8/layout/vList2"/>
    <dgm:cxn modelId="{27E12553-EB49-4336-932C-2757D7366D4A}" type="presOf" srcId="{21EE3FF1-757F-4512-8E1C-2DA59D506CBE}" destId="{4DFEE637-2BBF-4B75-B4C0-8A09B0D0C59F}" srcOrd="0" destOrd="0" presId="urn:microsoft.com/office/officeart/2005/8/layout/vList2"/>
    <dgm:cxn modelId="{1462E173-FD41-4F98-9CD7-8427181FF603}" type="presOf" srcId="{E455D391-9EDC-49C2-B204-B76427477CD7}" destId="{068512BD-251B-4DE8-96DF-579435655CD3}" srcOrd="0" destOrd="0" presId="urn:microsoft.com/office/officeart/2005/8/layout/vList2"/>
    <dgm:cxn modelId="{AB36C096-56B2-4FC3-9D38-2D5FDBCF986D}" type="presOf" srcId="{DA607841-72AA-49CE-BF34-C90E11B3EE19}" destId="{7AB58F55-8B98-42AC-80D4-5F2F2D99AF56}" srcOrd="0" destOrd="0" presId="urn:microsoft.com/office/officeart/2005/8/layout/vList2"/>
    <dgm:cxn modelId="{806A2BA1-5621-4093-9D62-E33803892387}" srcId="{E9174934-9134-4701-A20C-20E482513EA6}" destId="{21EE3FF1-757F-4512-8E1C-2DA59D506CBE}" srcOrd="0" destOrd="0" parTransId="{F691D269-B909-4863-AFD9-EB77B124A2DC}" sibTransId="{2943C30A-FA63-4207-9EA9-B89EA0A5F9F4}"/>
    <dgm:cxn modelId="{B47BB7CA-2DDB-4907-BE81-7BB3F611D8F1}" srcId="{E9174934-9134-4701-A20C-20E482513EA6}" destId="{DA607841-72AA-49CE-BF34-C90E11B3EE19}" srcOrd="2" destOrd="0" parTransId="{F0054389-8FF6-46DB-A623-239513A59905}" sibTransId="{743CA11C-7C09-47A6-A5B9-7E8EEDCE323D}"/>
    <dgm:cxn modelId="{381D27D9-F879-4CBC-9754-5CF929A588A6}" type="presOf" srcId="{34180C8A-6EF1-4CF7-A6D9-DB23A1FC2947}" destId="{A6046DDE-F229-41F1-93E2-6EC883832D5E}" srcOrd="0" destOrd="0" presId="urn:microsoft.com/office/officeart/2005/8/layout/vList2"/>
    <dgm:cxn modelId="{9B06FCF9-CCAD-4C5E-A33E-4421BD888CCB}" srcId="{E9174934-9134-4701-A20C-20E482513EA6}" destId="{34180C8A-6EF1-4CF7-A6D9-DB23A1FC2947}" srcOrd="3" destOrd="0" parTransId="{8FD72CD1-E5AD-4A68-8E19-50C4C96F3043}" sibTransId="{E7D4E6D0-099B-41D4-A071-52B8D48AEC2A}"/>
    <dgm:cxn modelId="{4C0DA017-37DF-492F-A476-9B99901E5D4F}" type="presParOf" srcId="{7A5E0FCB-B0D2-46A0-9E6D-C8246A82242E}" destId="{4DFEE637-2BBF-4B75-B4C0-8A09B0D0C59F}" srcOrd="0" destOrd="0" presId="urn:microsoft.com/office/officeart/2005/8/layout/vList2"/>
    <dgm:cxn modelId="{7D7E838C-3031-4DB5-BC30-AF44A651E0CD}" type="presParOf" srcId="{7A5E0FCB-B0D2-46A0-9E6D-C8246A82242E}" destId="{B5DC5684-0D3F-4B05-B96C-A06D7ED13C03}" srcOrd="1" destOrd="0" presId="urn:microsoft.com/office/officeart/2005/8/layout/vList2"/>
    <dgm:cxn modelId="{1F70EB32-EC84-4E2F-B31E-CC3470F6493B}" type="presParOf" srcId="{7A5E0FCB-B0D2-46A0-9E6D-C8246A82242E}" destId="{068512BD-251B-4DE8-96DF-579435655CD3}" srcOrd="2" destOrd="0" presId="urn:microsoft.com/office/officeart/2005/8/layout/vList2"/>
    <dgm:cxn modelId="{159EDBFD-C104-4287-A4B2-9E9C5A0DE1D3}" type="presParOf" srcId="{7A5E0FCB-B0D2-46A0-9E6D-C8246A82242E}" destId="{16010B31-147C-4BB5-9ECF-BFEE590ADF08}" srcOrd="3" destOrd="0" presId="urn:microsoft.com/office/officeart/2005/8/layout/vList2"/>
    <dgm:cxn modelId="{778C4406-0336-476D-A00E-B2EA1E7510E8}" type="presParOf" srcId="{7A5E0FCB-B0D2-46A0-9E6D-C8246A82242E}" destId="{7AB58F55-8B98-42AC-80D4-5F2F2D99AF56}" srcOrd="4" destOrd="0" presId="urn:microsoft.com/office/officeart/2005/8/layout/vList2"/>
    <dgm:cxn modelId="{6CD23D80-8062-46E1-958C-1AA98FBB280C}" type="presParOf" srcId="{7A5E0FCB-B0D2-46A0-9E6D-C8246A82242E}" destId="{1A5E97B7-D5CB-467C-A02A-5A48157AF332}" srcOrd="5" destOrd="0" presId="urn:microsoft.com/office/officeart/2005/8/layout/vList2"/>
    <dgm:cxn modelId="{55AE3C96-BBFF-4F7B-9B17-BC048DD65CA0}" type="presParOf" srcId="{7A5E0FCB-B0D2-46A0-9E6D-C8246A82242E}" destId="{A6046DDE-F229-41F1-93E2-6EC883832D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CFA2C-E793-432A-9C2A-CB6A3145C74F}">
      <dsp:nvSpPr>
        <dsp:cNvPr id="0" name=""/>
        <dsp:cNvSpPr/>
      </dsp:nvSpPr>
      <dsp:spPr>
        <a:xfrm>
          <a:off x="0" y="13679"/>
          <a:ext cx="9720072" cy="912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1. Attracting Investors</a:t>
          </a:r>
        </a:p>
      </dsp:txBody>
      <dsp:txXfrm>
        <a:off x="44549" y="58228"/>
        <a:ext cx="9630974" cy="823502"/>
      </dsp:txXfrm>
    </dsp:sp>
    <dsp:sp modelId="{CE829BF5-4080-495F-BF69-8691F845DF9D}">
      <dsp:nvSpPr>
        <dsp:cNvPr id="0" name=""/>
        <dsp:cNvSpPr/>
      </dsp:nvSpPr>
      <dsp:spPr>
        <a:xfrm>
          <a:off x="0" y="1041479"/>
          <a:ext cx="9720072" cy="912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2. Competitive Edge</a:t>
          </a:r>
        </a:p>
      </dsp:txBody>
      <dsp:txXfrm>
        <a:off x="44549" y="1086028"/>
        <a:ext cx="9630974" cy="823502"/>
      </dsp:txXfrm>
    </dsp:sp>
    <dsp:sp modelId="{078CECC4-AB68-4F8A-8A3A-E4C4933D6899}">
      <dsp:nvSpPr>
        <dsp:cNvPr id="0" name=""/>
        <dsp:cNvSpPr/>
      </dsp:nvSpPr>
      <dsp:spPr>
        <a:xfrm>
          <a:off x="0" y="2069280"/>
          <a:ext cx="9720072" cy="912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3. Improved Reputation</a:t>
          </a:r>
        </a:p>
      </dsp:txBody>
      <dsp:txXfrm>
        <a:off x="44549" y="2113829"/>
        <a:ext cx="9630974" cy="823502"/>
      </dsp:txXfrm>
    </dsp:sp>
    <dsp:sp modelId="{BB8EC2F9-5354-4413-81C0-684B19A1F040}">
      <dsp:nvSpPr>
        <dsp:cNvPr id="0" name=""/>
        <dsp:cNvSpPr/>
      </dsp:nvSpPr>
      <dsp:spPr>
        <a:xfrm>
          <a:off x="0" y="3097080"/>
          <a:ext cx="9720072" cy="912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4. Recruiting and Retaining Employees </a:t>
          </a:r>
        </a:p>
      </dsp:txBody>
      <dsp:txXfrm>
        <a:off x="44549" y="3141629"/>
        <a:ext cx="9630974" cy="8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15BCF-7CC4-49F6-9212-DEB702C47891}">
      <dsp:nvSpPr>
        <dsp:cNvPr id="0" name=""/>
        <dsp:cNvSpPr/>
      </dsp:nvSpPr>
      <dsp:spPr>
        <a:xfrm>
          <a:off x="0" y="37210"/>
          <a:ext cx="9720072" cy="1054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1. Ethics might become more important than performance.</a:t>
          </a:r>
        </a:p>
      </dsp:txBody>
      <dsp:txXfrm>
        <a:off x="51475" y="88685"/>
        <a:ext cx="9617122" cy="951530"/>
      </dsp:txXfrm>
    </dsp:sp>
    <dsp:sp modelId="{6640EBBC-8ACD-42E6-AADF-7FAE0C2B362E}">
      <dsp:nvSpPr>
        <dsp:cNvPr id="0" name=""/>
        <dsp:cNvSpPr/>
      </dsp:nvSpPr>
      <dsp:spPr>
        <a:xfrm>
          <a:off x="0" y="1175211"/>
          <a:ext cx="9720072" cy="1054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2. You may be leaving a lot of investments on the table.</a:t>
          </a:r>
        </a:p>
      </dsp:txBody>
      <dsp:txXfrm>
        <a:off x="51475" y="1226686"/>
        <a:ext cx="9617122" cy="951530"/>
      </dsp:txXfrm>
    </dsp:sp>
    <dsp:sp modelId="{86A1F868-2682-42DB-8F9D-A0B7D765AE22}">
      <dsp:nvSpPr>
        <dsp:cNvPr id="0" name=""/>
        <dsp:cNvSpPr/>
      </dsp:nvSpPr>
      <dsp:spPr>
        <a:xfrm>
          <a:off x="0" y="2313212"/>
          <a:ext cx="9720072" cy="1054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3. Many claim to be socially responsible, but they aren’t (greenwashing). </a:t>
          </a:r>
        </a:p>
      </dsp:txBody>
      <dsp:txXfrm>
        <a:off x="51475" y="2364687"/>
        <a:ext cx="9617122" cy="951530"/>
      </dsp:txXfrm>
    </dsp:sp>
    <dsp:sp modelId="{7C52B1A7-4F15-42FF-BBE2-8315EDA6B696}">
      <dsp:nvSpPr>
        <dsp:cNvPr id="0" name=""/>
        <dsp:cNvSpPr/>
      </dsp:nvSpPr>
      <dsp:spPr>
        <a:xfrm>
          <a:off x="0" y="3451213"/>
          <a:ext cx="9720072" cy="1054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4. The definition of socially responsible investing is highly subjective (no set of standards or regulations). </a:t>
          </a:r>
        </a:p>
      </dsp:txBody>
      <dsp:txXfrm>
        <a:off x="51475" y="3502688"/>
        <a:ext cx="9617122" cy="951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37CE4-4748-4595-A661-83B810A6433D}">
      <dsp:nvSpPr>
        <dsp:cNvPr id="0" name=""/>
        <dsp:cNvSpPr/>
      </dsp:nvSpPr>
      <dsp:spPr>
        <a:xfrm>
          <a:off x="0" y="1964"/>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F2982-C674-4F2F-888F-19BDFF8C6AEC}">
      <dsp:nvSpPr>
        <dsp:cNvPr id="0" name=""/>
        <dsp:cNvSpPr/>
      </dsp:nvSpPr>
      <dsp:spPr>
        <a:xfrm>
          <a:off x="0" y="1964"/>
          <a:ext cx="972026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Greyston Bakery’s </a:t>
          </a:r>
          <a:r>
            <a:rPr lang="en-US" sz="2900" b="1" kern="1200" dirty="0"/>
            <a:t>Purpose </a:t>
          </a:r>
          <a:r>
            <a:rPr lang="en-US" sz="2900" kern="1200" dirty="0"/>
            <a:t>is not to hire people to bake brownies:  it’s to bake brownies to hire people.</a:t>
          </a:r>
        </a:p>
      </dsp:txBody>
      <dsp:txXfrm>
        <a:off x="0" y="1964"/>
        <a:ext cx="9720262" cy="1339598"/>
      </dsp:txXfrm>
    </dsp:sp>
    <dsp:sp modelId="{4A9AF3C6-8820-45F0-9F0C-69154713E5A3}">
      <dsp:nvSpPr>
        <dsp:cNvPr id="0" name=""/>
        <dsp:cNvSpPr/>
      </dsp:nvSpPr>
      <dsp:spPr>
        <a:xfrm>
          <a:off x="0" y="1341563"/>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0D6C4-99FF-4CC0-A35D-F86E09B0AEDF}">
      <dsp:nvSpPr>
        <dsp:cNvPr id="0" name=""/>
        <dsp:cNvSpPr/>
      </dsp:nvSpPr>
      <dsp:spPr>
        <a:xfrm>
          <a:off x="0" y="1341563"/>
          <a:ext cx="972026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Their </a:t>
          </a:r>
          <a:r>
            <a:rPr lang="en-US" sz="2900" b="1" kern="1200" dirty="0"/>
            <a:t>WHY</a:t>
          </a:r>
          <a:r>
            <a:rPr lang="en-US" sz="2900" kern="1200" dirty="0"/>
            <a:t> is about extending opportunities to individuals who might have trouble getting jobs (formerly incarcerated or addicted individuals, for instance.)</a:t>
          </a:r>
        </a:p>
      </dsp:txBody>
      <dsp:txXfrm>
        <a:off x="0" y="1341563"/>
        <a:ext cx="9720262" cy="1339598"/>
      </dsp:txXfrm>
    </dsp:sp>
    <dsp:sp modelId="{DE2EA401-E407-4AB2-AFB3-BBF84D0B23E7}">
      <dsp:nvSpPr>
        <dsp:cNvPr id="0" name=""/>
        <dsp:cNvSpPr/>
      </dsp:nvSpPr>
      <dsp:spPr>
        <a:xfrm>
          <a:off x="0" y="2681161"/>
          <a:ext cx="972026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81C7E-E01E-4C93-A0AA-81A5C8DFDC1E}">
      <dsp:nvSpPr>
        <dsp:cNvPr id="0" name=""/>
        <dsp:cNvSpPr/>
      </dsp:nvSpPr>
      <dsp:spPr>
        <a:xfrm>
          <a:off x="0" y="2681161"/>
          <a:ext cx="9720262" cy="1339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Their </a:t>
          </a:r>
          <a:r>
            <a:rPr lang="en-US" sz="2900" b="1" kern="1200" dirty="0"/>
            <a:t>WHAT</a:t>
          </a:r>
          <a:r>
            <a:rPr lang="en-US" sz="2900" kern="1200" dirty="0"/>
            <a:t> is their Community Program and Open Hiring policy are designed around HOW to fulfill their purpose. </a:t>
          </a:r>
        </a:p>
      </dsp:txBody>
      <dsp:txXfrm>
        <a:off x="0" y="2681161"/>
        <a:ext cx="9720262" cy="13395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95DD7-3460-4163-A261-D8B1A6EB0B7A}">
      <dsp:nvSpPr>
        <dsp:cNvPr id="0" name=""/>
        <dsp:cNvSpPr/>
      </dsp:nvSpPr>
      <dsp:spPr>
        <a:xfrm>
          <a:off x="1589121" y="11819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677DFC-6E55-412D-A236-0A4A65148FC8}">
      <dsp:nvSpPr>
        <dsp:cNvPr id="0" name=""/>
        <dsp:cNvSpPr/>
      </dsp:nvSpPr>
      <dsp:spPr>
        <a:xfrm>
          <a:off x="401121" y="359629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dirty="0"/>
            <a:t>ESG </a:t>
          </a:r>
        </a:p>
      </dsp:txBody>
      <dsp:txXfrm>
        <a:off x="401121" y="3596295"/>
        <a:ext cx="4320000" cy="720000"/>
      </dsp:txXfrm>
    </dsp:sp>
    <dsp:sp modelId="{1C592D30-3768-4CF8-B75C-EC2D6F01669F}">
      <dsp:nvSpPr>
        <dsp:cNvPr id="0" name=""/>
        <dsp:cNvSpPr/>
      </dsp:nvSpPr>
      <dsp:spPr>
        <a:xfrm>
          <a:off x="6665121" y="118193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74CFCD-63DA-4E9A-9F0B-BD2E82F93979}">
      <dsp:nvSpPr>
        <dsp:cNvPr id="0" name=""/>
        <dsp:cNvSpPr/>
      </dsp:nvSpPr>
      <dsp:spPr>
        <a:xfrm>
          <a:off x="5477121" y="359629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dirty="0"/>
            <a:t>Purpose Driven</a:t>
          </a:r>
        </a:p>
      </dsp:txBody>
      <dsp:txXfrm>
        <a:off x="5477121" y="3596295"/>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F5B4D-588E-457D-B692-66395BB06741}">
      <dsp:nvSpPr>
        <dsp:cNvPr id="0" name=""/>
        <dsp:cNvSpPr/>
      </dsp:nvSpPr>
      <dsp:spPr>
        <a:xfrm>
          <a:off x="0" y="0"/>
          <a:ext cx="8262222" cy="12068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100000"/>
            </a:lnSpc>
            <a:spcBef>
              <a:spcPct val="0"/>
            </a:spcBef>
            <a:spcAft>
              <a:spcPct val="35000"/>
            </a:spcAft>
            <a:buNone/>
          </a:pPr>
          <a:r>
            <a:rPr lang="en-US" sz="5200" kern="1200"/>
            <a:t>Leadership</a:t>
          </a:r>
        </a:p>
      </dsp:txBody>
      <dsp:txXfrm>
        <a:off x="35346" y="35346"/>
        <a:ext cx="6959973" cy="1136125"/>
      </dsp:txXfrm>
    </dsp:sp>
    <dsp:sp modelId="{A2388890-3317-4955-BEDF-B3D2983A6F6A}">
      <dsp:nvSpPr>
        <dsp:cNvPr id="0" name=""/>
        <dsp:cNvSpPr/>
      </dsp:nvSpPr>
      <dsp:spPr>
        <a:xfrm>
          <a:off x="729019" y="1407953"/>
          <a:ext cx="8262222" cy="12068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100000"/>
            </a:lnSpc>
            <a:spcBef>
              <a:spcPct val="0"/>
            </a:spcBef>
            <a:spcAft>
              <a:spcPct val="35000"/>
            </a:spcAft>
            <a:buNone/>
          </a:pPr>
          <a:r>
            <a:rPr lang="en-US" sz="5200" kern="1200"/>
            <a:t>Strategy</a:t>
          </a:r>
        </a:p>
      </dsp:txBody>
      <dsp:txXfrm>
        <a:off x="764365" y="1443299"/>
        <a:ext cx="6678079" cy="1136125"/>
      </dsp:txXfrm>
    </dsp:sp>
    <dsp:sp modelId="{B966B859-D593-41B0-B210-6202AA6679A2}">
      <dsp:nvSpPr>
        <dsp:cNvPr id="0" name=""/>
        <dsp:cNvSpPr/>
      </dsp:nvSpPr>
      <dsp:spPr>
        <a:xfrm>
          <a:off x="1458039" y="2815907"/>
          <a:ext cx="8262222" cy="12068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100000"/>
            </a:lnSpc>
            <a:spcBef>
              <a:spcPct val="0"/>
            </a:spcBef>
            <a:spcAft>
              <a:spcPct val="35000"/>
            </a:spcAft>
            <a:buNone/>
          </a:pPr>
          <a:r>
            <a:rPr lang="en-US" sz="5200" kern="1200"/>
            <a:t>Culture </a:t>
          </a:r>
        </a:p>
      </dsp:txBody>
      <dsp:txXfrm>
        <a:off x="1493385" y="2851253"/>
        <a:ext cx="6678079" cy="1136125"/>
      </dsp:txXfrm>
    </dsp:sp>
    <dsp:sp modelId="{2071785A-82A2-40FE-982F-4BA189EB9BC5}">
      <dsp:nvSpPr>
        <dsp:cNvPr id="0" name=""/>
        <dsp:cNvSpPr/>
      </dsp:nvSpPr>
      <dsp:spPr>
        <a:xfrm>
          <a:off x="7477791" y="915169"/>
          <a:ext cx="784431" cy="78443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288" y="915169"/>
        <a:ext cx="431437" cy="590284"/>
      </dsp:txXfrm>
    </dsp:sp>
    <dsp:sp modelId="{0D9FEC28-A337-4BA8-ABB2-BD23013B7487}">
      <dsp:nvSpPr>
        <dsp:cNvPr id="0" name=""/>
        <dsp:cNvSpPr/>
      </dsp:nvSpPr>
      <dsp:spPr>
        <a:xfrm>
          <a:off x="8206810" y="2315078"/>
          <a:ext cx="784431" cy="78443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307" y="2315078"/>
        <a:ext cx="431437" cy="590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4AE8D-EBF1-481E-9E27-A5C5209EB10C}">
      <dsp:nvSpPr>
        <dsp:cNvPr id="0" name=""/>
        <dsp:cNvSpPr/>
      </dsp:nvSpPr>
      <dsp:spPr>
        <a:xfrm>
          <a:off x="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03656C-ED4B-4A6C-842C-FECB256D3FD5}">
      <dsp:nvSpPr>
        <dsp:cNvPr id="0" name=""/>
        <dsp:cNvSpPr/>
      </dsp:nvSpPr>
      <dsp:spPr>
        <a:xfrm>
          <a:off x="30375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 It all starts with mission.</a:t>
          </a:r>
        </a:p>
      </dsp:txBody>
      <dsp:txXfrm>
        <a:off x="354603" y="1338503"/>
        <a:ext cx="2632133" cy="1634288"/>
      </dsp:txXfrm>
    </dsp:sp>
    <dsp:sp modelId="{133C7CFE-0BBE-441C-8FA2-7911286BC12E}">
      <dsp:nvSpPr>
        <dsp:cNvPr id="0" name=""/>
        <dsp:cNvSpPr/>
      </dsp:nvSpPr>
      <dsp:spPr>
        <a:xfrm>
          <a:off x="334134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CCCAD-7192-4DB9-985C-1E790616641A}">
      <dsp:nvSpPr>
        <dsp:cNvPr id="0" name=""/>
        <dsp:cNvSpPr/>
      </dsp:nvSpPr>
      <dsp:spPr>
        <a:xfrm>
          <a:off x="364509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2. ESG is a long game that requires adjusted timescales for impact.</a:t>
          </a:r>
        </a:p>
      </dsp:txBody>
      <dsp:txXfrm>
        <a:off x="3695943" y="1338503"/>
        <a:ext cx="2632133" cy="1634288"/>
      </dsp:txXfrm>
    </dsp:sp>
    <dsp:sp modelId="{BA0B0B49-846A-49D8-BC53-324CDA06C7B6}">
      <dsp:nvSpPr>
        <dsp:cNvPr id="0" name=""/>
        <dsp:cNvSpPr/>
      </dsp:nvSpPr>
      <dsp:spPr>
        <a:xfrm>
          <a:off x="6682680" y="999088"/>
          <a:ext cx="2733823" cy="17359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00F16-8584-4D1C-966A-F2AF2B2FBDE8}">
      <dsp:nvSpPr>
        <dsp:cNvPr id="0" name=""/>
        <dsp:cNvSpPr/>
      </dsp:nvSpPr>
      <dsp:spPr>
        <a:xfrm>
          <a:off x="6986438" y="1287658"/>
          <a:ext cx="2733823" cy="17359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3. ESG must be market- based.</a:t>
          </a:r>
        </a:p>
      </dsp:txBody>
      <dsp:txXfrm>
        <a:off x="7037283" y="1338503"/>
        <a:ext cx="2632133" cy="1634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E637-2BBF-4B75-B4C0-8A09B0D0C59F}">
      <dsp:nvSpPr>
        <dsp:cNvPr id="0" name=""/>
        <dsp:cNvSpPr/>
      </dsp:nvSpPr>
      <dsp:spPr>
        <a:xfrm>
          <a:off x="0" y="563129"/>
          <a:ext cx="9720072"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1 Identify relevant ESG factors for your company and industry.</a:t>
          </a:r>
        </a:p>
      </dsp:txBody>
      <dsp:txXfrm>
        <a:off x="32298" y="595427"/>
        <a:ext cx="9655476" cy="597039"/>
      </dsp:txXfrm>
    </dsp:sp>
    <dsp:sp modelId="{068512BD-251B-4DE8-96DF-579435655CD3}">
      <dsp:nvSpPr>
        <dsp:cNvPr id="0" name=""/>
        <dsp:cNvSpPr/>
      </dsp:nvSpPr>
      <dsp:spPr>
        <a:xfrm>
          <a:off x="0" y="1308285"/>
          <a:ext cx="9720072"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2. Develop ESG measurement and recording.</a:t>
          </a:r>
        </a:p>
      </dsp:txBody>
      <dsp:txXfrm>
        <a:off x="32298" y="1340583"/>
        <a:ext cx="9655476" cy="597039"/>
      </dsp:txXfrm>
    </dsp:sp>
    <dsp:sp modelId="{7AB58F55-8B98-42AC-80D4-5F2F2D99AF56}">
      <dsp:nvSpPr>
        <dsp:cNvPr id="0" name=""/>
        <dsp:cNvSpPr/>
      </dsp:nvSpPr>
      <dsp:spPr>
        <a:xfrm>
          <a:off x="0" y="2053440"/>
          <a:ext cx="9720072"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3. Consider a B Corporation Certification. </a:t>
          </a:r>
        </a:p>
      </dsp:txBody>
      <dsp:txXfrm>
        <a:off x="32298" y="2085738"/>
        <a:ext cx="9655476" cy="597039"/>
      </dsp:txXfrm>
    </dsp:sp>
    <dsp:sp modelId="{A6046DDE-F229-41F1-93E2-6EC883832D5E}">
      <dsp:nvSpPr>
        <dsp:cNvPr id="0" name=""/>
        <dsp:cNvSpPr/>
      </dsp:nvSpPr>
      <dsp:spPr>
        <a:xfrm>
          <a:off x="0" y="2798595"/>
          <a:ext cx="9720072" cy="6616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4. Integrate ESG into governance and investment documents. </a:t>
          </a:r>
        </a:p>
      </dsp:txBody>
      <dsp:txXfrm>
        <a:off x="32298" y="2830893"/>
        <a:ext cx="9655476" cy="597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F7F51-98BD-4312-AA48-F7D03B69E674}" type="datetimeFigureOut">
              <a:rPr lang="en-US" smtClean="0"/>
              <a:t>4/24/2022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95646-0FCB-432A-AEA8-1CBC11A149F6}" type="slidenum">
              <a:rPr lang="en-US" smtClean="0"/>
              <a:t>‹#›</a:t>
            </a:fld>
            <a:endParaRPr lang="en-US" dirty="0"/>
          </a:p>
        </p:txBody>
      </p:sp>
    </p:spTree>
    <p:extLst>
      <p:ext uri="{BB962C8B-B14F-4D97-AF65-F5344CB8AC3E}">
        <p14:creationId xmlns:p14="http://schemas.microsoft.com/office/powerpoint/2010/main" val="132330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a:t>
            </a:fld>
            <a:endParaRPr lang="en-US" dirty="0"/>
          </a:p>
        </p:txBody>
      </p:sp>
    </p:spTree>
    <p:extLst>
      <p:ext uri="{BB962C8B-B14F-4D97-AF65-F5344CB8AC3E}">
        <p14:creationId xmlns:p14="http://schemas.microsoft.com/office/powerpoint/2010/main" val="340194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10</a:t>
            </a:fld>
            <a:endParaRPr lang="en-US" dirty="0"/>
          </a:p>
        </p:txBody>
      </p:sp>
    </p:spTree>
    <p:extLst>
      <p:ext uri="{BB962C8B-B14F-4D97-AF65-F5344CB8AC3E}">
        <p14:creationId xmlns:p14="http://schemas.microsoft.com/office/powerpoint/2010/main" val="161079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 extends that relationship to social responsibility and corruption. ESG is an external investment framework, or a form of metrics that helps companies communicate their initiatives and investors assess the company’s performance and risk. Sustainability is an internal framework that guides the organization’s capital investments. Sustainability  is the motivation, ESG is the outcome. </a:t>
            </a:r>
          </a:p>
        </p:txBody>
      </p:sp>
      <p:sp>
        <p:nvSpPr>
          <p:cNvPr id="4" name="Slide Number Placeholder 3"/>
          <p:cNvSpPr>
            <a:spLocks noGrp="1"/>
          </p:cNvSpPr>
          <p:nvPr>
            <p:ph type="sldNum" sz="quarter" idx="5"/>
          </p:nvPr>
        </p:nvSpPr>
        <p:spPr/>
        <p:txBody>
          <a:bodyPr/>
          <a:lstStyle/>
          <a:p>
            <a:fld id="{2A595646-0FCB-432A-AEA8-1CBC11A149F6}" type="slidenum">
              <a:rPr lang="en-US" smtClean="0"/>
              <a:t>11</a:t>
            </a:fld>
            <a:endParaRPr lang="en-US" dirty="0"/>
          </a:p>
        </p:txBody>
      </p:sp>
    </p:spTree>
    <p:extLst>
      <p:ext uri="{BB962C8B-B14F-4D97-AF65-F5344CB8AC3E}">
        <p14:creationId xmlns:p14="http://schemas.microsoft.com/office/powerpoint/2010/main" val="66640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13</a:t>
            </a:fld>
            <a:endParaRPr lang="en-US" dirty="0"/>
          </a:p>
        </p:txBody>
      </p:sp>
    </p:spTree>
    <p:extLst>
      <p:ext uri="{BB962C8B-B14F-4D97-AF65-F5344CB8AC3E}">
        <p14:creationId xmlns:p14="http://schemas.microsoft.com/office/powerpoint/2010/main" val="249535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14</a:t>
            </a:fld>
            <a:endParaRPr lang="en-US" dirty="0"/>
          </a:p>
        </p:txBody>
      </p:sp>
    </p:spTree>
    <p:extLst>
      <p:ext uri="{BB962C8B-B14F-4D97-AF65-F5344CB8AC3E}">
        <p14:creationId xmlns:p14="http://schemas.microsoft.com/office/powerpoint/2010/main" val="309853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16</a:t>
            </a:fld>
            <a:endParaRPr lang="en-US" dirty="0"/>
          </a:p>
        </p:txBody>
      </p:sp>
    </p:spTree>
    <p:extLst>
      <p:ext uri="{BB962C8B-B14F-4D97-AF65-F5344CB8AC3E}">
        <p14:creationId xmlns:p14="http://schemas.microsoft.com/office/powerpoint/2010/main" val="161759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17</a:t>
            </a:fld>
            <a:endParaRPr lang="en-US" dirty="0"/>
          </a:p>
        </p:txBody>
      </p:sp>
    </p:spTree>
    <p:extLst>
      <p:ext uri="{BB962C8B-B14F-4D97-AF65-F5344CB8AC3E}">
        <p14:creationId xmlns:p14="http://schemas.microsoft.com/office/powerpoint/2010/main" val="320647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18</a:t>
            </a:fld>
            <a:endParaRPr lang="en-US" dirty="0"/>
          </a:p>
        </p:txBody>
      </p:sp>
    </p:spTree>
    <p:extLst>
      <p:ext uri="{BB962C8B-B14F-4D97-AF65-F5344CB8AC3E}">
        <p14:creationId xmlns:p14="http://schemas.microsoft.com/office/powerpoint/2010/main" val="213817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companies:  Ben &amp; Jerry’s, Patagonia, the Honest Company</a:t>
            </a:r>
          </a:p>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19</a:t>
            </a:fld>
            <a:endParaRPr lang="en-US" dirty="0"/>
          </a:p>
        </p:txBody>
      </p:sp>
    </p:spTree>
    <p:extLst>
      <p:ext uri="{BB962C8B-B14F-4D97-AF65-F5344CB8AC3E}">
        <p14:creationId xmlns:p14="http://schemas.microsoft.com/office/powerpoint/2010/main" val="4061042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B Corporation and Benefit Corporation is that B Corporation is a third- party certification that requires that companies to become a Benefit Corporation (or equivalent hybrid structure), legal jargon is also given for other business structures to add to their operating agreement without changing their legal status (like an LLC). </a:t>
            </a:r>
          </a:p>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20</a:t>
            </a:fld>
            <a:endParaRPr lang="en-US" dirty="0"/>
          </a:p>
        </p:txBody>
      </p:sp>
    </p:spTree>
    <p:extLst>
      <p:ext uri="{BB962C8B-B14F-4D97-AF65-F5344CB8AC3E}">
        <p14:creationId xmlns:p14="http://schemas.microsoft.com/office/powerpoint/2010/main" val="1081496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21</a:t>
            </a:fld>
            <a:endParaRPr lang="en-US" dirty="0"/>
          </a:p>
        </p:txBody>
      </p:sp>
    </p:spTree>
    <p:extLst>
      <p:ext uri="{BB962C8B-B14F-4D97-AF65-F5344CB8AC3E}">
        <p14:creationId xmlns:p14="http://schemas.microsoft.com/office/powerpoint/2010/main" val="168603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a:t>
            </a:fld>
            <a:endParaRPr lang="en-US" dirty="0"/>
          </a:p>
        </p:txBody>
      </p:sp>
    </p:spTree>
    <p:extLst>
      <p:ext uri="{BB962C8B-B14F-4D97-AF65-F5344CB8AC3E}">
        <p14:creationId xmlns:p14="http://schemas.microsoft.com/office/powerpoint/2010/main" val="355151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22</a:t>
            </a:fld>
            <a:endParaRPr lang="en-US" dirty="0"/>
          </a:p>
        </p:txBody>
      </p:sp>
    </p:spTree>
    <p:extLst>
      <p:ext uri="{BB962C8B-B14F-4D97-AF65-F5344CB8AC3E}">
        <p14:creationId xmlns:p14="http://schemas.microsoft.com/office/powerpoint/2010/main" val="263237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23</a:t>
            </a:fld>
            <a:endParaRPr lang="en-US" dirty="0"/>
          </a:p>
        </p:txBody>
      </p:sp>
    </p:spTree>
    <p:extLst>
      <p:ext uri="{BB962C8B-B14F-4D97-AF65-F5344CB8AC3E}">
        <p14:creationId xmlns:p14="http://schemas.microsoft.com/office/powerpoint/2010/main" val="325341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24</a:t>
            </a:fld>
            <a:endParaRPr lang="en-US" dirty="0"/>
          </a:p>
        </p:txBody>
      </p:sp>
    </p:spTree>
    <p:extLst>
      <p:ext uri="{BB962C8B-B14F-4D97-AF65-F5344CB8AC3E}">
        <p14:creationId xmlns:p14="http://schemas.microsoft.com/office/powerpoint/2010/main" val="458328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Reporting Initiative (GRI): is a framework that helps companies disclose both the positive and negative impact their business has on the environment, the economy, and society. 83% of all ESG frameworks.</a:t>
            </a:r>
          </a:p>
          <a:p>
            <a:endParaRPr lang="en-US" dirty="0"/>
          </a:p>
          <a:p>
            <a:r>
              <a:rPr lang="en-US" dirty="0"/>
              <a:t>Sustainability Accounting Standards Board (SASB) area set of standards that help companies collect and share ESG data that affect the firm’s business decisions and explain the financial impact of sustainability. </a:t>
            </a:r>
          </a:p>
          <a:p>
            <a:endParaRPr lang="en-US" dirty="0"/>
          </a:p>
          <a:p>
            <a:r>
              <a:rPr lang="en-US" dirty="0"/>
              <a:t>The Task Force on Climate Related Financial Disclosures (TCFD) is a framework that provides principles- based recommendations for managing and reporting focused primarily on climate risks. </a:t>
            </a:r>
          </a:p>
          <a:p>
            <a:endParaRPr lang="en-US" dirty="0"/>
          </a:p>
          <a:p>
            <a:r>
              <a:rPr lang="en-US" dirty="0"/>
              <a:t>Carbon Disclosure Project (CDP) is an international non-profit focuses on creating standards that companies can use to disclose information pertaining to GHG emissions, water use and </a:t>
            </a:r>
            <a:r>
              <a:rPr lang="en-US" dirty="0" err="1"/>
              <a:t>foresty</a:t>
            </a:r>
            <a:r>
              <a:rPr lang="en-US" dirty="0"/>
              <a:t>. This set of standards helps disclose decarbonization and environmental protection efforts. </a:t>
            </a:r>
          </a:p>
          <a:p>
            <a:endParaRPr lang="en-US" dirty="0"/>
          </a:p>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25</a:t>
            </a:fld>
            <a:endParaRPr lang="en-US" dirty="0"/>
          </a:p>
        </p:txBody>
      </p:sp>
    </p:spTree>
    <p:extLst>
      <p:ext uri="{BB962C8B-B14F-4D97-AF65-F5344CB8AC3E}">
        <p14:creationId xmlns:p14="http://schemas.microsoft.com/office/powerpoint/2010/main" val="147906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26</a:t>
            </a:fld>
            <a:endParaRPr lang="en-US" dirty="0"/>
          </a:p>
        </p:txBody>
      </p:sp>
    </p:spTree>
    <p:extLst>
      <p:ext uri="{BB962C8B-B14F-4D97-AF65-F5344CB8AC3E}">
        <p14:creationId xmlns:p14="http://schemas.microsoft.com/office/powerpoint/2010/main" val="4191600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Failing to anticipate and address ESG factors in the planning and execution of the business can materially and adversely impact the bottom line. Investors are integrating ESG factors into investment decisions (risk mitigation)- along with financial performance and market benchmarks.</a:t>
            </a:r>
          </a:p>
          <a:p>
            <a:pPr marL="228600" indent="-228600">
              <a:buAutoNum type="arabicPeriod"/>
            </a:pPr>
            <a:r>
              <a:rPr lang="en-US" dirty="0"/>
              <a:t>ESG can offer a competitive advantage and show that they can perform better across several financial metrics, they often avoid short- term solutions and invest in cost- effective sustainable innovations that deliver long- term returns. Consumers are increasingly concerned with company values and are loyal to brands that align with their own beliefs and are quick to dismiss brands deemed harmful to society or the environment. </a:t>
            </a:r>
          </a:p>
          <a:p>
            <a:pPr marL="228600" indent="-228600">
              <a:buAutoNum type="arabicPeriod"/>
            </a:pPr>
            <a:r>
              <a:rPr lang="en-US" dirty="0"/>
              <a:t>A focus on ESG could help build trust with consumers and distinguish it from its competitors. This can improve a start-up’s reputation, but also lead to positive press.</a:t>
            </a:r>
          </a:p>
          <a:p>
            <a:pPr marL="228600" indent="-228600">
              <a:buAutoNum type="arabicPeriod"/>
            </a:pPr>
            <a:r>
              <a:rPr lang="en-US" dirty="0"/>
              <a:t>Having a strong ESG focus can help a start-up to attract top talent. 40% quote…. Having a company mission that aligns with employee’s personal values can foster stronger employee engagement, which can in turn, reduce employee turnover and boost productivity, all of which feed into higher profitability. </a:t>
            </a:r>
          </a:p>
        </p:txBody>
      </p:sp>
      <p:sp>
        <p:nvSpPr>
          <p:cNvPr id="4" name="Slide Number Placeholder 3"/>
          <p:cNvSpPr>
            <a:spLocks noGrp="1"/>
          </p:cNvSpPr>
          <p:nvPr>
            <p:ph type="sldNum" sz="quarter" idx="5"/>
          </p:nvPr>
        </p:nvSpPr>
        <p:spPr/>
        <p:txBody>
          <a:bodyPr/>
          <a:lstStyle/>
          <a:p>
            <a:fld id="{2A595646-0FCB-432A-AEA8-1CBC11A149F6}" type="slidenum">
              <a:rPr lang="en-US" smtClean="0"/>
              <a:t>27</a:t>
            </a:fld>
            <a:endParaRPr lang="en-US" dirty="0"/>
          </a:p>
        </p:txBody>
      </p:sp>
    </p:spTree>
    <p:extLst>
      <p:ext uri="{BB962C8B-B14F-4D97-AF65-F5344CB8AC3E}">
        <p14:creationId xmlns:p14="http://schemas.microsoft.com/office/powerpoint/2010/main" val="3919265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91% agreed it would assist in attracting and retaining the best talent for their companies.”</a:t>
            </a:r>
          </a:p>
        </p:txBody>
      </p:sp>
      <p:sp>
        <p:nvSpPr>
          <p:cNvPr id="4" name="Slide Number Placeholder 3"/>
          <p:cNvSpPr>
            <a:spLocks noGrp="1"/>
          </p:cNvSpPr>
          <p:nvPr>
            <p:ph type="sldNum" sz="quarter" idx="5"/>
          </p:nvPr>
        </p:nvSpPr>
        <p:spPr/>
        <p:txBody>
          <a:bodyPr/>
          <a:lstStyle/>
          <a:p>
            <a:fld id="{2A595646-0FCB-432A-AEA8-1CBC11A149F6}" type="slidenum">
              <a:rPr lang="en-US" smtClean="0"/>
              <a:t>28</a:t>
            </a:fld>
            <a:endParaRPr lang="en-US" dirty="0"/>
          </a:p>
        </p:txBody>
      </p:sp>
    </p:spTree>
    <p:extLst>
      <p:ext uri="{BB962C8B-B14F-4D97-AF65-F5344CB8AC3E}">
        <p14:creationId xmlns:p14="http://schemas.microsoft.com/office/powerpoint/2010/main" val="3265682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than 70% would take a pay cut to work for a company with a strong environmental mission.”</a:t>
            </a:r>
          </a:p>
        </p:txBody>
      </p:sp>
      <p:sp>
        <p:nvSpPr>
          <p:cNvPr id="4" name="Slide Number Placeholder 3"/>
          <p:cNvSpPr>
            <a:spLocks noGrp="1"/>
          </p:cNvSpPr>
          <p:nvPr>
            <p:ph type="sldNum" sz="quarter" idx="5"/>
          </p:nvPr>
        </p:nvSpPr>
        <p:spPr/>
        <p:txBody>
          <a:bodyPr/>
          <a:lstStyle/>
          <a:p>
            <a:fld id="{2A595646-0FCB-432A-AEA8-1CBC11A149F6}" type="slidenum">
              <a:rPr lang="en-US" smtClean="0"/>
              <a:t>29</a:t>
            </a:fld>
            <a:endParaRPr lang="en-US" dirty="0"/>
          </a:p>
        </p:txBody>
      </p:sp>
    </p:spTree>
    <p:extLst>
      <p:ext uri="{BB962C8B-B14F-4D97-AF65-F5344CB8AC3E}">
        <p14:creationId xmlns:p14="http://schemas.microsoft.com/office/powerpoint/2010/main" val="139744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30</a:t>
            </a:fld>
            <a:endParaRPr lang="en-US" dirty="0"/>
          </a:p>
        </p:txBody>
      </p:sp>
    </p:spTree>
    <p:extLst>
      <p:ext uri="{BB962C8B-B14F-4D97-AF65-F5344CB8AC3E}">
        <p14:creationId xmlns:p14="http://schemas.microsoft.com/office/powerpoint/2010/main" val="1086208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31</a:t>
            </a:fld>
            <a:endParaRPr lang="en-US" dirty="0"/>
          </a:p>
        </p:txBody>
      </p:sp>
    </p:spTree>
    <p:extLst>
      <p:ext uri="{BB962C8B-B14F-4D97-AF65-F5344CB8AC3E}">
        <p14:creationId xmlns:p14="http://schemas.microsoft.com/office/powerpoint/2010/main" val="58065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ESG= Environmental, Social and Governance standards for a company’s operations </a:t>
            </a:r>
          </a:p>
        </p:txBody>
      </p:sp>
      <p:sp>
        <p:nvSpPr>
          <p:cNvPr id="4" name="Slide Number Placeholder 3"/>
          <p:cNvSpPr>
            <a:spLocks noGrp="1"/>
          </p:cNvSpPr>
          <p:nvPr>
            <p:ph type="sldNum" sz="quarter" idx="5"/>
          </p:nvPr>
        </p:nvSpPr>
        <p:spPr/>
        <p:txBody>
          <a:bodyPr/>
          <a:lstStyle/>
          <a:p>
            <a:fld id="{2A595646-0FCB-432A-AEA8-1CBC11A149F6}" type="slidenum">
              <a:rPr lang="en-US" smtClean="0"/>
              <a:t>3</a:t>
            </a:fld>
            <a:endParaRPr lang="en-US" dirty="0"/>
          </a:p>
        </p:txBody>
      </p:sp>
    </p:spTree>
    <p:extLst>
      <p:ext uri="{BB962C8B-B14F-4D97-AF65-F5344CB8AC3E}">
        <p14:creationId xmlns:p14="http://schemas.microsoft.com/office/powerpoint/2010/main" val="618489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32</a:t>
            </a:fld>
            <a:endParaRPr lang="en-US" dirty="0"/>
          </a:p>
        </p:txBody>
      </p:sp>
    </p:spTree>
    <p:extLst>
      <p:ext uri="{BB962C8B-B14F-4D97-AF65-F5344CB8AC3E}">
        <p14:creationId xmlns:p14="http://schemas.microsoft.com/office/powerpoint/2010/main" val="3310086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33</a:t>
            </a:fld>
            <a:endParaRPr lang="en-US" dirty="0"/>
          </a:p>
        </p:txBody>
      </p:sp>
    </p:spTree>
    <p:extLst>
      <p:ext uri="{BB962C8B-B14F-4D97-AF65-F5344CB8AC3E}">
        <p14:creationId xmlns:p14="http://schemas.microsoft.com/office/powerpoint/2010/main" val="1762795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34</a:t>
            </a:fld>
            <a:endParaRPr lang="en-US" dirty="0"/>
          </a:p>
        </p:txBody>
      </p:sp>
    </p:spTree>
    <p:extLst>
      <p:ext uri="{BB962C8B-B14F-4D97-AF65-F5344CB8AC3E}">
        <p14:creationId xmlns:p14="http://schemas.microsoft.com/office/powerpoint/2010/main" val="4249160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36</a:t>
            </a:fld>
            <a:endParaRPr lang="en-US" dirty="0"/>
          </a:p>
        </p:txBody>
      </p:sp>
    </p:spTree>
    <p:extLst>
      <p:ext uri="{BB962C8B-B14F-4D97-AF65-F5344CB8AC3E}">
        <p14:creationId xmlns:p14="http://schemas.microsoft.com/office/powerpoint/2010/main" val="1284714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37</a:t>
            </a:fld>
            <a:endParaRPr lang="en-US" dirty="0"/>
          </a:p>
        </p:txBody>
      </p:sp>
    </p:spTree>
    <p:extLst>
      <p:ext uri="{BB962C8B-B14F-4D97-AF65-F5344CB8AC3E}">
        <p14:creationId xmlns:p14="http://schemas.microsoft.com/office/powerpoint/2010/main" val="871593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38</a:t>
            </a:fld>
            <a:endParaRPr lang="en-US" dirty="0"/>
          </a:p>
        </p:txBody>
      </p:sp>
    </p:spTree>
    <p:extLst>
      <p:ext uri="{BB962C8B-B14F-4D97-AF65-F5344CB8AC3E}">
        <p14:creationId xmlns:p14="http://schemas.microsoft.com/office/powerpoint/2010/main" val="2375913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39</a:t>
            </a:fld>
            <a:endParaRPr lang="en-US" dirty="0"/>
          </a:p>
        </p:txBody>
      </p:sp>
    </p:spTree>
    <p:extLst>
      <p:ext uri="{BB962C8B-B14F-4D97-AF65-F5344CB8AC3E}">
        <p14:creationId xmlns:p14="http://schemas.microsoft.com/office/powerpoint/2010/main" val="826654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Strategy and Culture should revolve around your Purpose. </a:t>
            </a:r>
          </a:p>
          <a:p>
            <a:endParaRPr lang="en-US" dirty="0"/>
          </a:p>
          <a:p>
            <a:r>
              <a:rPr lang="en-US" dirty="0"/>
              <a:t>Do not think that profit-led businesses can add in a little CSR, chuck in a few environmental policies and gain all the advantages of a true purpose-driven business.  No, consumers very easily see through this ‘greenwash’. A true purpose-driven business that generates the growth and profitability we have discussed here will have fundamentally changed their business DNA and will look, smell and act in a completely different way to traditional businesses.</a:t>
            </a:r>
          </a:p>
        </p:txBody>
      </p:sp>
      <p:sp>
        <p:nvSpPr>
          <p:cNvPr id="4" name="Slide Number Placeholder 3"/>
          <p:cNvSpPr>
            <a:spLocks noGrp="1"/>
          </p:cNvSpPr>
          <p:nvPr>
            <p:ph type="sldNum" sz="quarter" idx="5"/>
          </p:nvPr>
        </p:nvSpPr>
        <p:spPr/>
        <p:txBody>
          <a:bodyPr/>
          <a:lstStyle/>
          <a:p>
            <a:fld id="{2A595646-0FCB-432A-AEA8-1CBC11A149F6}" type="slidenum">
              <a:rPr lang="en-US" smtClean="0"/>
              <a:t>40</a:t>
            </a:fld>
            <a:endParaRPr lang="en-US" dirty="0"/>
          </a:p>
        </p:txBody>
      </p:sp>
    </p:spTree>
    <p:extLst>
      <p:ext uri="{BB962C8B-B14F-4D97-AF65-F5344CB8AC3E}">
        <p14:creationId xmlns:p14="http://schemas.microsoft.com/office/powerpoint/2010/main" val="977710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 company’s mission reflects corporate values and leadership buy-in to ESG goals.</a:t>
            </a:r>
          </a:p>
          <a:p>
            <a:pPr marL="228600" indent="-228600">
              <a:buAutoNum type="arabicPeriod"/>
            </a:pPr>
            <a:r>
              <a:rPr lang="en-US" dirty="0"/>
              <a:t>Doing ESG well requires time, but is not a slow process. You can revise your purpose, conduct life- cycle analyses and hold every team accountable to the environmental and social considerations of your shared mission.</a:t>
            </a:r>
          </a:p>
          <a:p>
            <a:pPr marL="228600" indent="-228600">
              <a:buAutoNum type="arabicPeriod"/>
            </a:pPr>
            <a:r>
              <a:rPr lang="en-US" dirty="0"/>
              <a:t>You need to identify quantifiable and measurable outputs, find market-based solutions for social impact that will facilitate scalability. </a:t>
            </a:r>
          </a:p>
        </p:txBody>
      </p:sp>
      <p:sp>
        <p:nvSpPr>
          <p:cNvPr id="4" name="Slide Number Placeholder 3"/>
          <p:cNvSpPr>
            <a:spLocks noGrp="1"/>
          </p:cNvSpPr>
          <p:nvPr>
            <p:ph type="sldNum" sz="quarter" idx="5"/>
          </p:nvPr>
        </p:nvSpPr>
        <p:spPr/>
        <p:txBody>
          <a:bodyPr/>
          <a:lstStyle/>
          <a:p>
            <a:fld id="{2A595646-0FCB-432A-AEA8-1CBC11A149F6}" type="slidenum">
              <a:rPr lang="en-US" smtClean="0"/>
              <a:t>42</a:t>
            </a:fld>
            <a:endParaRPr lang="en-US" dirty="0"/>
          </a:p>
        </p:txBody>
      </p:sp>
    </p:spTree>
    <p:extLst>
      <p:ext uri="{BB962C8B-B14F-4D97-AF65-F5344CB8AC3E}">
        <p14:creationId xmlns:p14="http://schemas.microsoft.com/office/powerpoint/2010/main" val="949430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43</a:t>
            </a:fld>
            <a:endParaRPr lang="en-US" dirty="0"/>
          </a:p>
        </p:txBody>
      </p:sp>
    </p:spTree>
    <p:extLst>
      <p:ext uri="{BB962C8B-B14F-4D97-AF65-F5344CB8AC3E}">
        <p14:creationId xmlns:p14="http://schemas.microsoft.com/office/powerpoint/2010/main" val="86888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Environmental criteria consider how a company performs as a steward of nature </a:t>
            </a:r>
          </a:p>
          <a:p>
            <a:endParaRPr lang="en-US" dirty="0"/>
          </a:p>
          <a:p>
            <a:r>
              <a:rPr lang="en-US" dirty="0"/>
              <a:t>Social= social criteria examine how it manages relationship with employees, suppliers, customers, and the community where it operates.</a:t>
            </a:r>
          </a:p>
          <a:p>
            <a:endParaRPr lang="en-US" dirty="0"/>
          </a:p>
          <a:p>
            <a:r>
              <a:rPr lang="en-US" dirty="0"/>
              <a:t>Governance= governance deals with a company’s leadership, executive pay audits, internal controls and shareholder rights. This also includes a company’s culture, structure, polices and procedures </a:t>
            </a:r>
          </a:p>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a:t>
            </a:fld>
            <a:endParaRPr lang="en-US" dirty="0"/>
          </a:p>
        </p:txBody>
      </p:sp>
    </p:spTree>
    <p:extLst>
      <p:ext uri="{BB962C8B-B14F-4D97-AF65-F5344CB8AC3E}">
        <p14:creationId xmlns:p14="http://schemas.microsoft.com/office/powerpoint/2010/main" val="318712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Focus on ESG factors that apply to your business. Map the ecosystem of stakeholders tied to your company, this includes your customers, employees, suppliers, regulators, shareholders and public. The Sustainable Accounting Standards Boards (SASB) Materiality Map is a tool that identifies relevant ESG factors for a variety of industries.</a:t>
            </a:r>
          </a:p>
          <a:p>
            <a:pPr marL="228600" indent="-228600">
              <a:buAutoNum type="arabicPeriod"/>
            </a:pPr>
            <a:endParaRPr lang="en-US" dirty="0"/>
          </a:p>
          <a:p>
            <a:r>
              <a:rPr lang="en-US" dirty="0"/>
              <a:t>2. Decide which ESG framework you are going to use- some examples are SASB and GRI (Global Reporting Initiative is another one) which focus on sustainability reporting. </a:t>
            </a:r>
          </a:p>
          <a:p>
            <a:endParaRPr lang="en-US" dirty="0"/>
          </a:p>
          <a:p>
            <a:r>
              <a:rPr lang="en-US" dirty="0"/>
              <a:t>3. B Corp certified is a certified and licensing agreement with a self- audit that provides trust and accountability. </a:t>
            </a:r>
          </a:p>
          <a:p>
            <a:endParaRPr lang="en-US" dirty="0"/>
          </a:p>
          <a:p>
            <a:r>
              <a:rPr lang="en-US" dirty="0"/>
              <a:t>4. Embed social and environmental goals into governing documents, make it part of bonuses and promotions. Consider adding people to your board with one or members who support a social or environmental mission. </a:t>
            </a:r>
          </a:p>
          <a:p>
            <a:endParaRPr lang="en-US" dirty="0"/>
          </a:p>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44</a:t>
            </a:fld>
            <a:endParaRPr lang="en-US" dirty="0"/>
          </a:p>
        </p:txBody>
      </p:sp>
    </p:spTree>
    <p:extLst>
      <p:ext uri="{BB962C8B-B14F-4D97-AF65-F5344CB8AC3E}">
        <p14:creationId xmlns:p14="http://schemas.microsoft.com/office/powerpoint/2010/main" val="2282420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45</a:t>
            </a:fld>
            <a:endParaRPr lang="en-US" dirty="0"/>
          </a:p>
        </p:txBody>
      </p:sp>
    </p:spTree>
    <p:extLst>
      <p:ext uri="{BB962C8B-B14F-4D97-AF65-F5344CB8AC3E}">
        <p14:creationId xmlns:p14="http://schemas.microsoft.com/office/powerpoint/2010/main" val="1721237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46</a:t>
            </a:fld>
            <a:endParaRPr lang="en-US" dirty="0"/>
          </a:p>
        </p:txBody>
      </p:sp>
    </p:spTree>
    <p:extLst>
      <p:ext uri="{BB962C8B-B14F-4D97-AF65-F5344CB8AC3E}">
        <p14:creationId xmlns:p14="http://schemas.microsoft.com/office/powerpoint/2010/main" val="1121431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47</a:t>
            </a:fld>
            <a:endParaRPr lang="en-US" dirty="0"/>
          </a:p>
        </p:txBody>
      </p:sp>
    </p:spTree>
    <p:extLst>
      <p:ext uri="{BB962C8B-B14F-4D97-AF65-F5344CB8AC3E}">
        <p14:creationId xmlns:p14="http://schemas.microsoft.com/office/powerpoint/2010/main" val="3728498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48</a:t>
            </a:fld>
            <a:endParaRPr lang="en-US" dirty="0"/>
          </a:p>
        </p:txBody>
      </p:sp>
    </p:spTree>
    <p:extLst>
      <p:ext uri="{BB962C8B-B14F-4D97-AF65-F5344CB8AC3E}">
        <p14:creationId xmlns:p14="http://schemas.microsoft.com/office/powerpoint/2010/main" val="690422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49</a:t>
            </a:fld>
            <a:endParaRPr lang="en-US" dirty="0"/>
          </a:p>
        </p:txBody>
      </p:sp>
    </p:spTree>
    <p:extLst>
      <p:ext uri="{BB962C8B-B14F-4D97-AF65-F5344CB8AC3E}">
        <p14:creationId xmlns:p14="http://schemas.microsoft.com/office/powerpoint/2010/main" val="4012370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50</a:t>
            </a:fld>
            <a:endParaRPr lang="en-US" dirty="0"/>
          </a:p>
        </p:txBody>
      </p:sp>
    </p:spTree>
    <p:extLst>
      <p:ext uri="{BB962C8B-B14F-4D97-AF65-F5344CB8AC3E}">
        <p14:creationId xmlns:p14="http://schemas.microsoft.com/office/powerpoint/2010/main" val="141699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5</a:t>
            </a:fld>
            <a:endParaRPr lang="en-US" dirty="0"/>
          </a:p>
        </p:txBody>
      </p:sp>
    </p:spTree>
    <p:extLst>
      <p:ext uri="{BB962C8B-B14F-4D97-AF65-F5344CB8AC3E}">
        <p14:creationId xmlns:p14="http://schemas.microsoft.com/office/powerpoint/2010/main" val="241784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Milton Friedman’s definition of capitalism needs to be revised, shift from shareholder capitalism to stakeholder capitalism. Enacting Purpose Initiative, a return to a more balanced capitalism or ‘Conscious Capitalism.’</a:t>
            </a:r>
          </a:p>
        </p:txBody>
      </p:sp>
      <p:sp>
        <p:nvSpPr>
          <p:cNvPr id="4" name="Slide Number Placeholder 3"/>
          <p:cNvSpPr>
            <a:spLocks noGrp="1"/>
          </p:cNvSpPr>
          <p:nvPr>
            <p:ph type="sldNum" sz="quarter" idx="5"/>
          </p:nvPr>
        </p:nvSpPr>
        <p:spPr/>
        <p:txBody>
          <a:bodyPr/>
          <a:lstStyle/>
          <a:p>
            <a:fld id="{2A595646-0FCB-432A-AEA8-1CBC11A149F6}" type="slidenum">
              <a:rPr lang="en-US" smtClean="0"/>
              <a:t>6</a:t>
            </a:fld>
            <a:endParaRPr lang="en-US" dirty="0"/>
          </a:p>
        </p:txBody>
      </p:sp>
    </p:spTree>
    <p:extLst>
      <p:ext uri="{BB962C8B-B14F-4D97-AF65-F5344CB8AC3E}">
        <p14:creationId xmlns:p14="http://schemas.microsoft.com/office/powerpoint/2010/main" val="34490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7</a:t>
            </a:fld>
            <a:endParaRPr lang="en-US" dirty="0"/>
          </a:p>
        </p:txBody>
      </p:sp>
    </p:spTree>
    <p:extLst>
      <p:ext uri="{BB962C8B-B14F-4D97-AF65-F5344CB8AC3E}">
        <p14:creationId xmlns:p14="http://schemas.microsoft.com/office/powerpoint/2010/main" val="370661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8</a:t>
            </a:fld>
            <a:endParaRPr lang="en-US" dirty="0"/>
          </a:p>
        </p:txBody>
      </p:sp>
    </p:spTree>
    <p:extLst>
      <p:ext uri="{BB962C8B-B14F-4D97-AF65-F5344CB8AC3E}">
        <p14:creationId xmlns:p14="http://schemas.microsoft.com/office/powerpoint/2010/main" val="201932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95646-0FCB-432A-AEA8-1CBC11A149F6}" type="slidenum">
              <a:rPr lang="en-US" smtClean="0"/>
              <a:t>9</a:t>
            </a:fld>
            <a:endParaRPr lang="en-US" dirty="0"/>
          </a:p>
        </p:txBody>
      </p:sp>
    </p:spTree>
    <p:extLst>
      <p:ext uri="{BB962C8B-B14F-4D97-AF65-F5344CB8AC3E}">
        <p14:creationId xmlns:p14="http://schemas.microsoft.com/office/powerpoint/2010/main" val="4112839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4F27B16-6094-452E-88E6-982BCC7953AE}" type="datetime1">
              <a:rPr lang="en-US" smtClean="0"/>
              <a:t>4/24/2022</a:t>
            </a:fld>
            <a:endParaRPr lang="en-US" dirty="0"/>
          </a:p>
        </p:txBody>
      </p:sp>
      <p:sp>
        <p:nvSpPr>
          <p:cNvPr id="5" name="Footer Placeholder 4"/>
          <p:cNvSpPr>
            <a:spLocks noGrp="1"/>
          </p:cNvSpPr>
          <p:nvPr>
            <p:ph type="ftr" sz="quarter" idx="11"/>
          </p:nvPr>
        </p:nvSpPr>
        <p:spPr/>
        <p:txBody>
          <a:bodyPr/>
          <a:lstStyle/>
          <a:p>
            <a:r>
              <a:rPr lang="en-US" dirty="0"/>
              <a:t>Kristiana Fox Copyrighted 2019 </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59EC2-C902-48F5-BEB2-2FAD8B768194}" type="datetime1">
              <a:rPr lang="en-US" smtClean="0"/>
              <a:t>4/24/2022</a:t>
            </a:fld>
            <a:endParaRPr lang="en-US" dirty="0"/>
          </a:p>
        </p:txBody>
      </p:sp>
      <p:sp>
        <p:nvSpPr>
          <p:cNvPr id="5" name="Footer Placeholder 4"/>
          <p:cNvSpPr>
            <a:spLocks noGrp="1"/>
          </p:cNvSpPr>
          <p:nvPr>
            <p:ph type="ftr" sz="quarter" idx="11"/>
          </p:nvPr>
        </p:nvSpPr>
        <p:spPr/>
        <p:txBody>
          <a:bodyPr/>
          <a:lstStyle/>
          <a:p>
            <a:r>
              <a:rPr lang="en-US" dirty="0"/>
              <a:t>Kristiana Fox Copyrighted 2019 </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B98CD3-DCB1-4D42-BE30-45C0357A474E}" type="datetime1">
              <a:rPr lang="en-US" smtClean="0"/>
              <a:t>4/24/2022</a:t>
            </a:fld>
            <a:endParaRPr lang="en-US" dirty="0"/>
          </a:p>
        </p:txBody>
      </p:sp>
      <p:sp>
        <p:nvSpPr>
          <p:cNvPr id="5" name="Footer Placeholder 4"/>
          <p:cNvSpPr>
            <a:spLocks noGrp="1"/>
          </p:cNvSpPr>
          <p:nvPr>
            <p:ph type="ftr" sz="quarter" idx="11"/>
          </p:nvPr>
        </p:nvSpPr>
        <p:spPr/>
        <p:txBody>
          <a:bodyPr/>
          <a:lstStyle/>
          <a:p>
            <a:r>
              <a:rPr lang="en-US" dirty="0"/>
              <a:t>Kristiana Fox Copyrighted 2019 </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BF579-2B6B-4995-AF3B-FD0D646D6482}" type="datetime1">
              <a:rPr lang="en-US" smtClean="0"/>
              <a:t>4/24/2022</a:t>
            </a:fld>
            <a:endParaRPr lang="en-US" dirty="0"/>
          </a:p>
        </p:txBody>
      </p:sp>
      <p:sp>
        <p:nvSpPr>
          <p:cNvPr id="5" name="Footer Placeholder 4"/>
          <p:cNvSpPr>
            <a:spLocks noGrp="1"/>
          </p:cNvSpPr>
          <p:nvPr>
            <p:ph type="ftr" sz="quarter" idx="11"/>
          </p:nvPr>
        </p:nvSpPr>
        <p:spPr/>
        <p:txBody>
          <a:bodyPr/>
          <a:lstStyle/>
          <a:p>
            <a:r>
              <a:rPr lang="en-US" dirty="0"/>
              <a:t>Kristiana Fox Copyrighted 2019 </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5D3EBC-21D1-47C7-8DDC-F77824870261}" type="datetime1">
              <a:rPr lang="en-US" smtClean="0"/>
              <a:t>4/24/2022</a:t>
            </a:fld>
            <a:endParaRPr lang="en-US" dirty="0"/>
          </a:p>
        </p:txBody>
      </p:sp>
      <p:sp>
        <p:nvSpPr>
          <p:cNvPr id="5" name="Footer Placeholder 4"/>
          <p:cNvSpPr>
            <a:spLocks noGrp="1"/>
          </p:cNvSpPr>
          <p:nvPr>
            <p:ph type="ftr" sz="quarter" idx="11"/>
          </p:nvPr>
        </p:nvSpPr>
        <p:spPr/>
        <p:txBody>
          <a:bodyPr/>
          <a:lstStyle/>
          <a:p>
            <a:r>
              <a:rPr lang="en-US" dirty="0"/>
              <a:t>Kristiana Fox Copyrighted 2019 </a:t>
            </a:r>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EE6F2E-7D79-4984-8664-D4ECD72A1E11}" type="datetime1">
              <a:rPr lang="en-US" smtClean="0"/>
              <a:t>4/24/2022</a:t>
            </a:fld>
            <a:endParaRPr lang="en-US" dirty="0"/>
          </a:p>
        </p:txBody>
      </p:sp>
      <p:sp>
        <p:nvSpPr>
          <p:cNvPr id="6" name="Footer Placeholder 5"/>
          <p:cNvSpPr>
            <a:spLocks noGrp="1"/>
          </p:cNvSpPr>
          <p:nvPr>
            <p:ph type="ftr" sz="quarter" idx="11"/>
          </p:nvPr>
        </p:nvSpPr>
        <p:spPr/>
        <p:txBody>
          <a:bodyPr/>
          <a:lstStyle/>
          <a:p>
            <a:r>
              <a:rPr lang="en-US" dirty="0"/>
              <a:t>Kristiana Fox Copyrighted 2019 </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DC35E-7136-451B-BD08-4D1C31E4C7A1}" type="datetime1">
              <a:rPr lang="en-US" smtClean="0"/>
              <a:t>4/24/2022</a:t>
            </a:fld>
            <a:endParaRPr lang="en-US" dirty="0"/>
          </a:p>
        </p:txBody>
      </p:sp>
      <p:sp>
        <p:nvSpPr>
          <p:cNvPr id="8" name="Footer Placeholder 7"/>
          <p:cNvSpPr>
            <a:spLocks noGrp="1"/>
          </p:cNvSpPr>
          <p:nvPr>
            <p:ph type="ftr" sz="quarter" idx="11"/>
          </p:nvPr>
        </p:nvSpPr>
        <p:spPr/>
        <p:txBody>
          <a:bodyPr/>
          <a:lstStyle/>
          <a:p>
            <a:r>
              <a:rPr lang="en-US" dirty="0"/>
              <a:t>Kristiana Fox Copyrighted 2019 </a:t>
            </a:r>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77FAF5-7BC6-493F-B5E0-E6813A767EA3}" type="datetime1">
              <a:rPr lang="en-US" smtClean="0"/>
              <a:t>4/24/2022</a:t>
            </a:fld>
            <a:endParaRPr lang="en-US" dirty="0"/>
          </a:p>
        </p:txBody>
      </p:sp>
      <p:sp>
        <p:nvSpPr>
          <p:cNvPr id="4" name="Footer Placeholder 3"/>
          <p:cNvSpPr>
            <a:spLocks noGrp="1"/>
          </p:cNvSpPr>
          <p:nvPr>
            <p:ph type="ftr" sz="quarter" idx="11"/>
          </p:nvPr>
        </p:nvSpPr>
        <p:spPr/>
        <p:txBody>
          <a:bodyPr/>
          <a:lstStyle/>
          <a:p>
            <a:r>
              <a:rPr lang="en-US" dirty="0"/>
              <a:t>Kristiana Fox Copyrighted 2019 </a:t>
            </a:r>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7D3E9-DEFE-414D-8125-4C614F8A4793}" type="datetime1">
              <a:rPr lang="en-US" smtClean="0"/>
              <a:t>4/24/2022</a:t>
            </a:fld>
            <a:endParaRPr lang="en-US" dirty="0"/>
          </a:p>
        </p:txBody>
      </p:sp>
      <p:sp>
        <p:nvSpPr>
          <p:cNvPr id="3" name="Footer Placeholder 2"/>
          <p:cNvSpPr>
            <a:spLocks noGrp="1"/>
          </p:cNvSpPr>
          <p:nvPr>
            <p:ph type="ftr" sz="quarter" idx="11"/>
          </p:nvPr>
        </p:nvSpPr>
        <p:spPr/>
        <p:txBody>
          <a:bodyPr/>
          <a:lstStyle/>
          <a:p>
            <a:r>
              <a:rPr lang="en-US" dirty="0"/>
              <a:t>Kristiana Fox Copyrighted 2019 </a:t>
            </a:r>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621472-1907-49EF-B916-21687321E621}" type="datetime1">
              <a:rPr lang="en-US" smtClean="0"/>
              <a:t>4/24/2022</a:t>
            </a:fld>
            <a:endParaRPr lang="en-US" dirty="0"/>
          </a:p>
        </p:txBody>
      </p:sp>
      <p:sp>
        <p:nvSpPr>
          <p:cNvPr id="6" name="Footer Placeholder 5"/>
          <p:cNvSpPr>
            <a:spLocks noGrp="1"/>
          </p:cNvSpPr>
          <p:nvPr>
            <p:ph type="ftr" sz="quarter" idx="11"/>
          </p:nvPr>
        </p:nvSpPr>
        <p:spPr/>
        <p:txBody>
          <a:bodyPr/>
          <a:lstStyle/>
          <a:p>
            <a:r>
              <a:rPr lang="en-US" dirty="0"/>
              <a:t>Kristiana Fox Copyrighted 2019 </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66905C-9615-4423-BCFB-F5C547A36E25}" type="datetime1">
              <a:rPr lang="en-US" smtClean="0"/>
              <a:t>4/24/2022</a:t>
            </a:fld>
            <a:endParaRPr lang="en-US" dirty="0"/>
          </a:p>
        </p:txBody>
      </p:sp>
      <p:sp>
        <p:nvSpPr>
          <p:cNvPr id="6" name="Footer Placeholder 5"/>
          <p:cNvSpPr>
            <a:spLocks noGrp="1"/>
          </p:cNvSpPr>
          <p:nvPr>
            <p:ph type="ftr" sz="quarter" idx="11"/>
          </p:nvPr>
        </p:nvSpPr>
        <p:spPr/>
        <p:txBody>
          <a:bodyPr/>
          <a:lstStyle/>
          <a:p>
            <a:r>
              <a:rPr lang="en-US" dirty="0"/>
              <a:t>Kristiana Fox Copyrighted 2019 </a:t>
            </a:r>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5C859F-81A5-4BFA-A3F4-3F8BD5EA232C}" type="datetime1">
              <a:rPr lang="en-US" smtClean="0"/>
              <a:t>4/24/2022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dirty="0"/>
              <a:t>Kristiana Fox Copyrighted 2019 </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thinkoutsidetheboxllc.com/"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mailto:Kristiana.fox@thinkoutsidetheboxllc.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6E66F-0C10-44AD-BDD6-EC8FC6A12EA0}"/>
              </a:ext>
            </a:extLst>
          </p:cNvPr>
          <p:cNvSpPr>
            <a:spLocks noGrp="1"/>
          </p:cNvSpPr>
          <p:nvPr>
            <p:ph type="ctrTitle"/>
          </p:nvPr>
        </p:nvSpPr>
        <p:spPr>
          <a:xfrm>
            <a:off x="1370493" y="625519"/>
            <a:ext cx="10329671" cy="1499616"/>
          </a:xfrm>
        </p:spPr>
        <p:txBody>
          <a:bodyPr vert="horz" lIns="91440" tIns="45720" rIns="91440" bIns="45720" rtlCol="0" anchor="ctr">
            <a:normAutofit/>
          </a:bodyPr>
          <a:lstStyle/>
          <a:p>
            <a:pPr algn="l"/>
            <a:r>
              <a:rPr lang="en-US" sz="5400" spc="100" dirty="0">
                <a:solidFill>
                  <a:srgbClr val="FFFFFF"/>
                </a:solidFill>
              </a:rPr>
              <a:t>WHY ESG </a:t>
            </a:r>
            <a:r>
              <a:rPr lang="en-US" sz="5400" spc="100" dirty="0" err="1">
                <a:solidFill>
                  <a:srgbClr val="FFFFFF"/>
                </a:solidFill>
              </a:rPr>
              <a:t>PRINCIples</a:t>
            </a:r>
            <a:r>
              <a:rPr lang="en-US" sz="5400" spc="100" dirty="0">
                <a:solidFill>
                  <a:srgbClr val="FFFFFF"/>
                </a:solidFill>
              </a:rPr>
              <a:t> MATTER TO YOUR STARTUP</a:t>
            </a:r>
          </a:p>
        </p:txBody>
      </p:sp>
      <p:cxnSp>
        <p:nvCxnSpPr>
          <p:cNvPr id="31" name="Straight Connector 30">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64CE74A-0260-4523-A46F-27A15FF449CF}"/>
              </a:ext>
            </a:extLst>
          </p:cNvPr>
          <p:cNvSpPr>
            <a:spLocks noGrp="1"/>
          </p:cNvSpPr>
          <p:nvPr>
            <p:ph type="subTitle" idx="1"/>
          </p:nvPr>
        </p:nvSpPr>
        <p:spPr>
          <a:xfrm>
            <a:off x="1024129" y="2286000"/>
            <a:ext cx="10329671" cy="3862971"/>
          </a:xfrm>
        </p:spPr>
        <p:txBody>
          <a:bodyPr vert="horz" lIns="45720" tIns="45720" rIns="45720" bIns="45720" rtlCol="0">
            <a:normAutofit/>
          </a:bodyPr>
          <a:lstStyle/>
          <a:p>
            <a:pPr algn="ctr">
              <a:lnSpc>
                <a:spcPct val="90000"/>
              </a:lnSpc>
            </a:pPr>
            <a:r>
              <a:rPr lang="en-US" sz="4400" dirty="0">
                <a:solidFill>
                  <a:srgbClr val="FFFFFF"/>
                </a:solidFill>
              </a:rPr>
              <a:t>Kristiana Fox</a:t>
            </a:r>
          </a:p>
          <a:p>
            <a:pPr algn="ctr">
              <a:lnSpc>
                <a:spcPct val="90000"/>
              </a:lnSpc>
            </a:pPr>
            <a:r>
              <a:rPr lang="en-US" sz="4400" dirty="0">
                <a:solidFill>
                  <a:srgbClr val="FFFFFF"/>
                </a:solidFill>
              </a:rPr>
              <a:t>Phoenix Startup Week</a:t>
            </a:r>
          </a:p>
          <a:p>
            <a:pPr algn="ctr">
              <a:lnSpc>
                <a:spcPct val="90000"/>
              </a:lnSpc>
            </a:pPr>
            <a:r>
              <a:rPr lang="en-US" sz="4400" dirty="0">
                <a:solidFill>
                  <a:srgbClr val="FFFFFF"/>
                </a:solidFill>
              </a:rPr>
              <a:t>April 26, 2022 </a:t>
            </a:r>
          </a:p>
        </p:txBody>
      </p:sp>
      <p:sp>
        <p:nvSpPr>
          <p:cNvPr id="4" name="Date Placeholder 3">
            <a:extLst>
              <a:ext uri="{FF2B5EF4-FFF2-40B4-BE49-F238E27FC236}">
                <a16:creationId xmlns:a16="http://schemas.microsoft.com/office/drawing/2014/main" id="{AB08FA51-DEC6-446B-A7FE-D628CBD2C11D}"/>
              </a:ext>
            </a:extLst>
          </p:cNvPr>
          <p:cNvSpPr>
            <a:spLocks noGrp="1"/>
          </p:cNvSpPr>
          <p:nvPr>
            <p:ph type="dt" sz="half" idx="10"/>
          </p:nvPr>
        </p:nvSpPr>
        <p:spPr>
          <a:xfrm>
            <a:off x="1024129" y="6536693"/>
            <a:ext cx="2154143" cy="274320"/>
          </a:xfrm>
        </p:spPr>
        <p:txBody>
          <a:bodyPr vert="horz" lIns="91440" tIns="45720" rIns="91440" bIns="45720" rtlCol="0" anchor="ctr">
            <a:normAutofit/>
          </a:bodyPr>
          <a:lstStyle/>
          <a:p>
            <a:pPr>
              <a:spcAft>
                <a:spcPts val="600"/>
              </a:spcAft>
            </a:pPr>
            <a:fld id="{F0B6F0CF-7022-4406-A228-A22D53F29F43}"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D52DC3BF-06A2-495F-BE5F-93F6E4ECDE0A}"/>
              </a:ext>
            </a:extLst>
          </p:cNvPr>
          <p:cNvSpPr>
            <a:spLocks noGrp="1"/>
          </p:cNvSpPr>
          <p:nvPr>
            <p:ph type="ftr" sz="quarter" idx="11"/>
          </p:nvPr>
        </p:nvSpPr>
        <p:spPr>
          <a:xfrm>
            <a:off x="5626825" y="6536693"/>
            <a:ext cx="5117566" cy="274320"/>
          </a:xfrm>
        </p:spPr>
        <p:txBody>
          <a:bodyPr vert="horz" lIns="91440" tIns="45720" rIns="91440" bIns="45720" rtlCol="0" anchor="ctr">
            <a:normAutofit/>
          </a:bodyPr>
          <a:lstStyle/>
          <a:p>
            <a:pPr>
              <a:spcAft>
                <a:spcPts val="600"/>
              </a:spcAft>
            </a:pPr>
            <a:r>
              <a:rPr lang="en-US" kern="1200" cap="all" baseline="0">
                <a:solidFill>
                  <a:schemeClr val="accent1">
                    <a:lumMod val="75000"/>
                  </a:schemeClr>
                </a:solidFill>
                <a:latin typeface="+mj-lt"/>
                <a:ea typeface="+mn-ea"/>
                <a:cs typeface="+mn-cs"/>
              </a:rPr>
              <a:t>Kristiana Fox Copyrighted 2019 </a:t>
            </a:r>
          </a:p>
        </p:txBody>
      </p:sp>
    </p:spTree>
    <p:extLst>
      <p:ext uri="{BB962C8B-B14F-4D97-AF65-F5344CB8AC3E}">
        <p14:creationId xmlns:p14="http://schemas.microsoft.com/office/powerpoint/2010/main" val="204710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Sustainability </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74218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62EBF6-F26C-4376-A931-CA1FF2E377BD}"/>
              </a:ext>
            </a:extLst>
          </p:cNvPr>
          <p:cNvSpPr>
            <a:spLocks noGrp="1"/>
          </p:cNvSpPr>
          <p:nvPr>
            <p:ph idx="1"/>
          </p:nvPr>
        </p:nvSpPr>
        <p:spPr>
          <a:xfrm>
            <a:off x="1024129" y="2286000"/>
            <a:ext cx="10329671" cy="3862971"/>
          </a:xfrm>
        </p:spPr>
        <p:txBody>
          <a:bodyPr>
            <a:normAutofit/>
          </a:bodyPr>
          <a:lstStyle/>
          <a:p>
            <a:r>
              <a:rPr lang="en-US" sz="4400" dirty="0">
                <a:solidFill>
                  <a:srgbClr val="FFFFFF"/>
                </a:solidFill>
              </a:rPr>
              <a:t>Sustainability refers to a company’s relationship to the environment by creating long-term value. </a:t>
            </a:r>
          </a:p>
        </p:txBody>
      </p:sp>
      <p:sp>
        <p:nvSpPr>
          <p:cNvPr id="4" name="Date Placeholder 3">
            <a:extLst>
              <a:ext uri="{FF2B5EF4-FFF2-40B4-BE49-F238E27FC236}">
                <a16:creationId xmlns:a16="http://schemas.microsoft.com/office/drawing/2014/main" id="{0FAA04EA-06DC-4948-A38A-99D8614A41B8}"/>
              </a:ext>
            </a:extLst>
          </p:cNvPr>
          <p:cNvSpPr>
            <a:spLocks noGrp="1"/>
          </p:cNvSpPr>
          <p:nvPr>
            <p:ph type="dt" sz="half" idx="10"/>
          </p:nvPr>
        </p:nvSpPr>
        <p:spPr>
          <a:xfrm>
            <a:off x="1024129" y="6536693"/>
            <a:ext cx="2154143" cy="274320"/>
          </a:xfrm>
        </p:spPr>
        <p:txBody>
          <a:bodyPr>
            <a:normAutofit/>
          </a:bodyPr>
          <a:lstStyle/>
          <a:p>
            <a:pPr>
              <a:spcAft>
                <a:spcPts val="600"/>
              </a:spcAft>
            </a:pPr>
            <a:fld id="{1510DC36-F99F-4CE7-A82D-A041035699BE}"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169BEE09-7D12-418B-A2EA-91EFDA163F41}"/>
              </a:ext>
            </a:extLst>
          </p:cNvPr>
          <p:cNvSpPr>
            <a:spLocks noGrp="1"/>
          </p:cNvSpPr>
          <p:nvPr>
            <p:ph type="ftr" sz="quarter" idx="11"/>
          </p:nvPr>
        </p:nvSpPr>
        <p:spPr>
          <a:xfrm>
            <a:off x="5626825" y="6536693"/>
            <a:ext cx="5117566" cy="274320"/>
          </a:xfrm>
        </p:spPr>
        <p:txBody>
          <a:bodyPr>
            <a:normAutofit/>
          </a:bodyPr>
          <a:lstStyle/>
          <a:p>
            <a:pPr>
              <a:spcAft>
                <a:spcPts val="600"/>
              </a:spcAft>
            </a:pPr>
            <a:r>
              <a:rPr lang="en-US">
                <a:solidFill>
                  <a:schemeClr val="accent1">
                    <a:lumMod val="75000"/>
                  </a:schemeClr>
                </a:solidFill>
              </a:rPr>
              <a:t>Kristiana Fox Copyrighted 2019 </a:t>
            </a:r>
          </a:p>
        </p:txBody>
      </p:sp>
    </p:spTree>
    <p:extLst>
      <p:ext uri="{BB962C8B-B14F-4D97-AF65-F5344CB8AC3E}">
        <p14:creationId xmlns:p14="http://schemas.microsoft.com/office/powerpoint/2010/main" val="144782373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E58B1-87C7-492A-AED6-6358C722625A}"/>
              </a:ext>
            </a:extLst>
          </p:cNvPr>
          <p:cNvSpPr>
            <a:spLocks noGrp="1"/>
          </p:cNvSpPr>
          <p:nvPr>
            <p:ph type="dt" sz="half" idx="10"/>
          </p:nvPr>
        </p:nvSpPr>
        <p:spPr/>
        <p:txBody>
          <a:bodyPr/>
          <a:lstStyle/>
          <a:p>
            <a:fld id="{A997D3E9-DEFE-414D-8125-4C614F8A4793}" type="datetime1">
              <a:rPr lang="en-US" smtClean="0"/>
              <a:t>4/24/2022</a:t>
            </a:fld>
            <a:endParaRPr lang="en-US" dirty="0"/>
          </a:p>
        </p:txBody>
      </p:sp>
      <p:sp>
        <p:nvSpPr>
          <p:cNvPr id="3" name="Footer Placeholder 2">
            <a:extLst>
              <a:ext uri="{FF2B5EF4-FFF2-40B4-BE49-F238E27FC236}">
                <a16:creationId xmlns:a16="http://schemas.microsoft.com/office/drawing/2014/main" id="{52BE674D-75DF-4DCA-B918-190E72FCB287}"/>
              </a:ext>
            </a:extLst>
          </p:cNvPr>
          <p:cNvSpPr>
            <a:spLocks noGrp="1"/>
          </p:cNvSpPr>
          <p:nvPr>
            <p:ph type="ftr" sz="quarter" idx="11"/>
          </p:nvPr>
        </p:nvSpPr>
        <p:spPr/>
        <p:txBody>
          <a:bodyPr/>
          <a:lstStyle/>
          <a:p>
            <a:r>
              <a:rPr lang="en-US"/>
              <a:t>Kristiana Fox Copyrighted 2019 </a:t>
            </a:r>
            <a:endParaRPr lang="en-US" dirty="0"/>
          </a:p>
        </p:txBody>
      </p:sp>
      <p:pic>
        <p:nvPicPr>
          <p:cNvPr id="5" name="Picture 4" descr="A picture containing grass, ball&#10;&#10;Description automatically generated">
            <a:extLst>
              <a:ext uri="{FF2B5EF4-FFF2-40B4-BE49-F238E27FC236}">
                <a16:creationId xmlns:a16="http://schemas.microsoft.com/office/drawing/2014/main" id="{250E262A-3E36-4025-9215-448EFFEA3465}"/>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34584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Net Zero </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94696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62EBF6-F26C-4376-A931-CA1FF2E377BD}"/>
              </a:ext>
            </a:extLst>
          </p:cNvPr>
          <p:cNvSpPr>
            <a:spLocks noGrp="1"/>
          </p:cNvSpPr>
          <p:nvPr>
            <p:ph idx="1"/>
          </p:nvPr>
        </p:nvSpPr>
        <p:spPr>
          <a:xfrm>
            <a:off x="1024129" y="2286000"/>
            <a:ext cx="10329671" cy="3862971"/>
          </a:xfrm>
        </p:spPr>
        <p:txBody>
          <a:bodyPr>
            <a:normAutofit/>
          </a:bodyPr>
          <a:lstStyle/>
          <a:p>
            <a:pPr lvl="3"/>
            <a:r>
              <a:rPr lang="en-US" sz="4400" dirty="0">
                <a:solidFill>
                  <a:srgbClr val="FFFFFF"/>
                </a:solidFill>
              </a:rPr>
              <a:t>Net Zero refers to reducing the human-caused emissions of carbon dioxide (CO2) to 45 by 2030, and reaching net zero by 2050. </a:t>
            </a:r>
          </a:p>
        </p:txBody>
      </p:sp>
      <p:sp>
        <p:nvSpPr>
          <p:cNvPr id="4" name="Date Placeholder 3">
            <a:extLst>
              <a:ext uri="{FF2B5EF4-FFF2-40B4-BE49-F238E27FC236}">
                <a16:creationId xmlns:a16="http://schemas.microsoft.com/office/drawing/2014/main" id="{0FAA04EA-06DC-4948-A38A-99D8614A41B8}"/>
              </a:ext>
            </a:extLst>
          </p:cNvPr>
          <p:cNvSpPr>
            <a:spLocks noGrp="1"/>
          </p:cNvSpPr>
          <p:nvPr>
            <p:ph type="dt" sz="half" idx="10"/>
          </p:nvPr>
        </p:nvSpPr>
        <p:spPr>
          <a:xfrm>
            <a:off x="1024129" y="6536693"/>
            <a:ext cx="2154143" cy="274320"/>
          </a:xfrm>
        </p:spPr>
        <p:txBody>
          <a:bodyPr>
            <a:normAutofit/>
          </a:bodyPr>
          <a:lstStyle/>
          <a:p>
            <a:pPr>
              <a:spcAft>
                <a:spcPts val="600"/>
              </a:spcAft>
            </a:pPr>
            <a:fld id="{1510DC36-F99F-4CE7-A82D-A041035699BE}"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169BEE09-7D12-418B-A2EA-91EFDA163F41}"/>
              </a:ext>
            </a:extLst>
          </p:cNvPr>
          <p:cNvSpPr>
            <a:spLocks noGrp="1"/>
          </p:cNvSpPr>
          <p:nvPr>
            <p:ph type="ftr" sz="quarter" idx="11"/>
          </p:nvPr>
        </p:nvSpPr>
        <p:spPr>
          <a:xfrm>
            <a:off x="5626825" y="6536693"/>
            <a:ext cx="5117566" cy="274320"/>
          </a:xfrm>
        </p:spPr>
        <p:txBody>
          <a:bodyPr>
            <a:normAutofit/>
          </a:bodyPr>
          <a:lstStyle/>
          <a:p>
            <a:pPr>
              <a:spcAft>
                <a:spcPts val="600"/>
              </a:spcAft>
            </a:pPr>
            <a:r>
              <a:rPr lang="en-US">
                <a:solidFill>
                  <a:schemeClr val="accent1">
                    <a:lumMod val="75000"/>
                  </a:schemeClr>
                </a:solidFill>
              </a:rPr>
              <a:t>Kristiana Fox Copyrighted 2019 </a:t>
            </a:r>
          </a:p>
        </p:txBody>
      </p:sp>
    </p:spTree>
    <p:extLst>
      <p:ext uri="{BB962C8B-B14F-4D97-AF65-F5344CB8AC3E}">
        <p14:creationId xmlns:p14="http://schemas.microsoft.com/office/powerpoint/2010/main" val="9619895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standing&#10;&#10;Description automatically generated">
            <a:extLst>
              <a:ext uri="{FF2B5EF4-FFF2-40B4-BE49-F238E27FC236}">
                <a16:creationId xmlns:a16="http://schemas.microsoft.com/office/drawing/2014/main" id="{072D0375-1BBB-40B3-9C40-3270379E788A}"/>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id="{8AFED279-1BD4-41DB-86D2-CEDE5F940FAC}"/>
              </a:ext>
            </a:extLst>
          </p:cNvPr>
          <p:cNvSpPr>
            <a:spLocks noGrp="1"/>
          </p:cNvSpPr>
          <p:nvPr>
            <p:ph type="dt" sz="half" idx="10"/>
          </p:nvPr>
        </p:nvSpPr>
        <p:spPr/>
        <p:txBody>
          <a:bodyPr>
            <a:normAutofit/>
          </a:bodyPr>
          <a:lstStyle/>
          <a:p>
            <a:pPr>
              <a:spcAft>
                <a:spcPts val="600"/>
              </a:spcAft>
            </a:pPr>
            <a:fld id="{A997D3E9-DEFE-414D-8125-4C614F8A4793}" type="datetime1">
              <a:rPr lang="en-US">
                <a:solidFill>
                  <a:srgbClr val="FFFFFF"/>
                </a:solidFill>
              </a:rPr>
              <a:pPr>
                <a:spcAft>
                  <a:spcPts val="600"/>
                </a:spcAft>
              </a:pPr>
              <a:t>4/24/2022</a:t>
            </a:fld>
            <a:endParaRPr lang="en-US">
              <a:solidFill>
                <a:srgbClr val="FFFFFF"/>
              </a:solidFill>
            </a:endParaRPr>
          </a:p>
        </p:txBody>
      </p:sp>
      <p:sp>
        <p:nvSpPr>
          <p:cNvPr id="3" name="Footer Placeholder 2">
            <a:extLst>
              <a:ext uri="{FF2B5EF4-FFF2-40B4-BE49-F238E27FC236}">
                <a16:creationId xmlns:a16="http://schemas.microsoft.com/office/drawing/2014/main" id="{B0B117F1-A737-40D4-BB63-31014F0B3BE1}"/>
              </a:ext>
            </a:extLst>
          </p:cNvPr>
          <p:cNvSpPr>
            <a:spLocks noGrp="1"/>
          </p:cNvSpPr>
          <p:nvPr>
            <p:ph type="ftr" sz="quarter" idx="11"/>
          </p:nvPr>
        </p:nvSpPr>
        <p:spPr/>
        <p:txBody>
          <a:bodyPr>
            <a:normAutofit/>
          </a:bodyPr>
          <a:lstStyle/>
          <a:p>
            <a:pPr>
              <a:spcAft>
                <a:spcPts val="600"/>
              </a:spcAft>
            </a:pPr>
            <a:r>
              <a:rPr lang="en-US">
                <a:solidFill>
                  <a:srgbClr val="FFFFFF"/>
                </a:solidFill>
              </a:rPr>
              <a:t>Kristiana Fox Copyrighted 2019 </a:t>
            </a:r>
          </a:p>
        </p:txBody>
      </p:sp>
    </p:spTree>
    <p:extLst>
      <p:ext uri="{BB962C8B-B14F-4D97-AF65-F5344CB8AC3E}">
        <p14:creationId xmlns:p14="http://schemas.microsoft.com/office/powerpoint/2010/main" val="240486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United nations (Un) sustainable Development Goals (SDG)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98082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98B6CD6D-153F-4C60-B310-05188ACA5D16}"/>
              </a:ext>
            </a:extLst>
          </p:cNvPr>
          <p:cNvPicPr>
            <a:picLocks noChangeAspect="1"/>
          </p:cNvPicPr>
          <p:nvPr/>
        </p:nvPicPr>
        <p:blipFill rotWithShape="1">
          <a:blip r:embed="rId3"/>
          <a:srcRect t="11440" b="9055"/>
          <a:stretch/>
        </p:blipFill>
        <p:spPr>
          <a:xfrm>
            <a:off x="166255" y="341576"/>
            <a:ext cx="11450782" cy="5826468"/>
          </a:xfrm>
          <a:prstGeom prst="rect">
            <a:avLst/>
          </a:prstGeom>
        </p:spPr>
      </p:pic>
      <p:sp>
        <p:nvSpPr>
          <p:cNvPr id="2" name="Date Placeholder 1">
            <a:extLst>
              <a:ext uri="{FF2B5EF4-FFF2-40B4-BE49-F238E27FC236}">
                <a16:creationId xmlns:a16="http://schemas.microsoft.com/office/drawing/2014/main" id="{A4454F6B-77AA-4221-9225-EDF1CC23F2DC}"/>
              </a:ext>
            </a:extLst>
          </p:cNvPr>
          <p:cNvSpPr>
            <a:spLocks noGrp="1"/>
          </p:cNvSpPr>
          <p:nvPr>
            <p:ph type="dt" sz="half" idx="10"/>
          </p:nvPr>
        </p:nvSpPr>
        <p:spPr/>
        <p:txBody>
          <a:bodyPr>
            <a:normAutofit/>
          </a:bodyPr>
          <a:lstStyle/>
          <a:p>
            <a:pPr>
              <a:spcAft>
                <a:spcPts val="600"/>
              </a:spcAft>
            </a:pPr>
            <a:fld id="{A997D3E9-DEFE-414D-8125-4C614F8A4793}" type="datetime1">
              <a:rPr lang="en-US">
                <a:solidFill>
                  <a:srgbClr val="FFFFFF"/>
                </a:solidFill>
              </a:rPr>
              <a:pPr>
                <a:spcAft>
                  <a:spcPts val="600"/>
                </a:spcAft>
              </a:pPr>
              <a:t>4/24/2022</a:t>
            </a:fld>
            <a:endParaRPr lang="en-US">
              <a:solidFill>
                <a:srgbClr val="FFFFFF"/>
              </a:solidFill>
            </a:endParaRPr>
          </a:p>
        </p:txBody>
      </p:sp>
      <p:sp>
        <p:nvSpPr>
          <p:cNvPr id="3" name="Footer Placeholder 2">
            <a:extLst>
              <a:ext uri="{FF2B5EF4-FFF2-40B4-BE49-F238E27FC236}">
                <a16:creationId xmlns:a16="http://schemas.microsoft.com/office/drawing/2014/main" id="{694985FC-EC8B-42C4-9651-70D92764D3A3}"/>
              </a:ext>
            </a:extLst>
          </p:cNvPr>
          <p:cNvSpPr>
            <a:spLocks noGrp="1"/>
          </p:cNvSpPr>
          <p:nvPr>
            <p:ph type="ftr" sz="quarter" idx="11"/>
          </p:nvPr>
        </p:nvSpPr>
        <p:spPr/>
        <p:txBody>
          <a:bodyPr>
            <a:normAutofit/>
          </a:bodyPr>
          <a:lstStyle/>
          <a:p>
            <a:pPr>
              <a:spcAft>
                <a:spcPts val="600"/>
              </a:spcAft>
            </a:pPr>
            <a:r>
              <a:rPr lang="en-US">
                <a:solidFill>
                  <a:srgbClr val="FFFFFF"/>
                </a:solidFill>
              </a:rPr>
              <a:t>Kristiana Fox Copyrighted 2019 </a:t>
            </a:r>
          </a:p>
        </p:txBody>
      </p:sp>
    </p:spTree>
    <p:extLst>
      <p:ext uri="{BB962C8B-B14F-4D97-AF65-F5344CB8AC3E}">
        <p14:creationId xmlns:p14="http://schemas.microsoft.com/office/powerpoint/2010/main" val="84061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Certified B Corporation/ </a:t>
            </a:r>
            <a:br>
              <a:rPr lang="en-US" sz="6600" dirty="0"/>
            </a:br>
            <a:r>
              <a:rPr lang="en-US" sz="6600" dirty="0"/>
              <a:t>Benefit Corporation</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97350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F8B4-7D6C-4952-B73A-CEAEF178CA73}"/>
              </a:ext>
            </a:extLst>
          </p:cNvPr>
          <p:cNvSpPr>
            <a:spLocks noGrp="1"/>
          </p:cNvSpPr>
          <p:nvPr>
            <p:ph type="title"/>
          </p:nvPr>
        </p:nvSpPr>
        <p:spPr>
          <a:xfrm>
            <a:off x="1024129" y="585216"/>
            <a:ext cx="4431792" cy="1499616"/>
          </a:xfrm>
        </p:spPr>
        <p:txBody>
          <a:bodyPr>
            <a:normAutofit/>
          </a:bodyPr>
          <a:lstStyle/>
          <a:p>
            <a:r>
              <a:rPr lang="en-US" dirty="0"/>
              <a:t>B COrporations</a:t>
            </a:r>
          </a:p>
        </p:txBody>
      </p:sp>
      <p:sp>
        <p:nvSpPr>
          <p:cNvPr id="3" name="Content Placeholder 2">
            <a:extLst>
              <a:ext uri="{FF2B5EF4-FFF2-40B4-BE49-F238E27FC236}">
                <a16:creationId xmlns:a16="http://schemas.microsoft.com/office/drawing/2014/main" id="{AB9FC04B-7926-4407-A39C-B4560C259301}"/>
              </a:ext>
            </a:extLst>
          </p:cNvPr>
          <p:cNvSpPr>
            <a:spLocks noGrp="1"/>
          </p:cNvSpPr>
          <p:nvPr>
            <p:ph idx="1"/>
          </p:nvPr>
        </p:nvSpPr>
        <p:spPr>
          <a:xfrm>
            <a:off x="1024127" y="2286000"/>
            <a:ext cx="5455921" cy="3931920"/>
          </a:xfrm>
        </p:spPr>
        <p:txBody>
          <a:bodyPr>
            <a:noAutofit/>
          </a:bodyPr>
          <a:lstStyle/>
          <a:p>
            <a:r>
              <a:rPr lang="en-US" sz="3200" dirty="0"/>
              <a:t>Certified B Corporations are businesses that meet the highest standards of verified social and environmental performance, public transparency, and legal accountability to balance purpose and profit. </a:t>
            </a:r>
          </a:p>
        </p:txBody>
      </p:sp>
      <p:sp>
        <p:nvSpPr>
          <p:cNvPr id="4" name="Date Placeholder 3">
            <a:extLst>
              <a:ext uri="{FF2B5EF4-FFF2-40B4-BE49-F238E27FC236}">
                <a16:creationId xmlns:a16="http://schemas.microsoft.com/office/drawing/2014/main" id="{D297539A-B9DF-4A84-B869-9034615B4030}"/>
              </a:ext>
            </a:extLst>
          </p:cNvPr>
          <p:cNvSpPr>
            <a:spLocks noGrp="1"/>
          </p:cNvSpPr>
          <p:nvPr>
            <p:ph type="dt" sz="half" idx="10"/>
          </p:nvPr>
        </p:nvSpPr>
        <p:spPr/>
        <p:txBody>
          <a:bodyPr/>
          <a:lstStyle/>
          <a:p>
            <a:fld id="{D5847E68-924F-4F52-8E36-9BB5199657A9}" type="datetime1">
              <a:rPr lang="en-US" smtClean="0"/>
              <a:t>4/24/2022</a:t>
            </a:fld>
            <a:endParaRPr lang="en-US" dirty="0"/>
          </a:p>
        </p:txBody>
      </p:sp>
      <p:sp>
        <p:nvSpPr>
          <p:cNvPr id="6" name="Footer Placeholder 5">
            <a:extLst>
              <a:ext uri="{FF2B5EF4-FFF2-40B4-BE49-F238E27FC236}">
                <a16:creationId xmlns:a16="http://schemas.microsoft.com/office/drawing/2014/main" id="{42BD2149-2863-4B2C-83AF-7969672683B9}"/>
              </a:ext>
            </a:extLst>
          </p:cNvPr>
          <p:cNvSpPr>
            <a:spLocks noGrp="1"/>
          </p:cNvSpPr>
          <p:nvPr>
            <p:ph type="ftr" sz="quarter" idx="11"/>
          </p:nvPr>
        </p:nvSpPr>
        <p:spPr/>
        <p:txBody>
          <a:bodyPr/>
          <a:lstStyle/>
          <a:p>
            <a:r>
              <a:rPr lang="en-US" dirty="0"/>
              <a:t>Kristiana Fox Copyrighted 2019 </a:t>
            </a:r>
          </a:p>
        </p:txBody>
      </p:sp>
      <p:pic>
        <p:nvPicPr>
          <p:cNvPr id="5" name="Picture 4">
            <a:extLst>
              <a:ext uri="{FF2B5EF4-FFF2-40B4-BE49-F238E27FC236}">
                <a16:creationId xmlns:a16="http://schemas.microsoft.com/office/drawing/2014/main" id="{2D17D12B-DE7A-42CA-85F8-41642F7F44E3}"/>
              </a:ext>
            </a:extLst>
          </p:cNvPr>
          <p:cNvPicPr>
            <a:picLocks noChangeAspect="1"/>
          </p:cNvPicPr>
          <p:nvPr/>
        </p:nvPicPr>
        <p:blipFill>
          <a:blip r:embed="rId3"/>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412658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WHAT IS ESG?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82466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C2444-3172-4FAB-9920-5CE13EFAE8C0}"/>
              </a:ext>
            </a:extLst>
          </p:cNvPr>
          <p:cNvSpPr>
            <a:spLocks noGrp="1"/>
          </p:cNvSpPr>
          <p:nvPr>
            <p:ph type="title"/>
          </p:nvPr>
        </p:nvSpPr>
        <p:spPr>
          <a:xfrm>
            <a:off x="1024129" y="585216"/>
            <a:ext cx="10329671" cy="1499616"/>
          </a:xfrm>
        </p:spPr>
        <p:txBody>
          <a:bodyPr>
            <a:normAutofit/>
          </a:bodyPr>
          <a:lstStyle/>
          <a:p>
            <a:r>
              <a:rPr lang="en-US" dirty="0">
                <a:solidFill>
                  <a:srgbClr val="FFFFFF"/>
                </a:solidFill>
              </a:rPr>
              <a:t>BENEFIT CORPORATION:</a:t>
            </a:r>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D01E59-828F-46C4-904C-984C558A4D60}"/>
              </a:ext>
            </a:extLst>
          </p:cNvPr>
          <p:cNvSpPr>
            <a:spLocks noGrp="1"/>
          </p:cNvSpPr>
          <p:nvPr>
            <p:ph idx="1"/>
          </p:nvPr>
        </p:nvSpPr>
        <p:spPr>
          <a:xfrm>
            <a:off x="1024129" y="2286000"/>
            <a:ext cx="10329671" cy="3862971"/>
          </a:xfrm>
        </p:spPr>
        <p:txBody>
          <a:bodyPr>
            <a:normAutofit/>
          </a:bodyPr>
          <a:lstStyle/>
          <a:p>
            <a:r>
              <a:rPr lang="en-US" sz="4000" dirty="0">
                <a:solidFill>
                  <a:srgbClr val="FFFFFF"/>
                </a:solidFill>
              </a:rPr>
              <a:t>A benefit corporation is a traditional corporation with modified obligations committing it to higher standards of purpose, accountability and transparency. Benefit corporations commit to creating public benefit and sustainable value in addition to generating profit.</a:t>
            </a:r>
          </a:p>
        </p:txBody>
      </p:sp>
      <p:sp>
        <p:nvSpPr>
          <p:cNvPr id="4" name="Date Placeholder 3">
            <a:extLst>
              <a:ext uri="{FF2B5EF4-FFF2-40B4-BE49-F238E27FC236}">
                <a16:creationId xmlns:a16="http://schemas.microsoft.com/office/drawing/2014/main" id="{3944A89C-DF2E-4197-9D9C-CA3198702E4B}"/>
              </a:ext>
            </a:extLst>
          </p:cNvPr>
          <p:cNvSpPr>
            <a:spLocks noGrp="1"/>
          </p:cNvSpPr>
          <p:nvPr>
            <p:ph type="dt" sz="half" idx="10"/>
          </p:nvPr>
        </p:nvSpPr>
        <p:spPr>
          <a:xfrm>
            <a:off x="1024129" y="6536693"/>
            <a:ext cx="2154143" cy="274320"/>
          </a:xfrm>
        </p:spPr>
        <p:txBody>
          <a:bodyPr>
            <a:normAutofit/>
          </a:bodyPr>
          <a:lstStyle/>
          <a:p>
            <a:pPr>
              <a:spcAft>
                <a:spcPts val="600"/>
              </a:spcAft>
            </a:pPr>
            <a:fld id="{69060DC6-FC12-4BB5-8569-D85D7003A1A5}"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4ECAD3F6-1FC2-42D0-9202-A842CF6AE300}"/>
              </a:ext>
            </a:extLst>
          </p:cNvPr>
          <p:cNvSpPr>
            <a:spLocks noGrp="1"/>
          </p:cNvSpPr>
          <p:nvPr>
            <p:ph type="ftr" sz="quarter" idx="11"/>
          </p:nvPr>
        </p:nvSpPr>
        <p:spPr>
          <a:xfrm>
            <a:off x="5626825" y="6536693"/>
            <a:ext cx="5117566" cy="274320"/>
          </a:xfrm>
        </p:spPr>
        <p:txBody>
          <a:bodyPr>
            <a:normAutofit/>
          </a:bodyPr>
          <a:lstStyle/>
          <a:p>
            <a:pPr>
              <a:spcAft>
                <a:spcPts val="600"/>
              </a:spcAft>
            </a:pPr>
            <a:r>
              <a:rPr lang="en-US">
                <a:solidFill>
                  <a:schemeClr val="accent1">
                    <a:lumMod val="75000"/>
                  </a:schemeClr>
                </a:solidFill>
              </a:rPr>
              <a:t>Kristiana Fox Copyrighted 2019 </a:t>
            </a:r>
          </a:p>
        </p:txBody>
      </p:sp>
    </p:spTree>
    <p:extLst>
      <p:ext uri="{BB962C8B-B14F-4D97-AF65-F5344CB8AC3E}">
        <p14:creationId xmlns:p14="http://schemas.microsoft.com/office/powerpoint/2010/main" val="378683319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IMPACT INVESTING &amp; </a:t>
            </a:r>
            <a:r>
              <a:rPr lang="en-US" sz="6600" dirty="0" err="1"/>
              <a:t>SOCIALly</a:t>
            </a:r>
            <a:r>
              <a:rPr lang="en-US" sz="6600" dirty="0"/>
              <a:t> RESPONSIBLE INVESTING (SRI)</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10680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62EBF6-F26C-4376-A931-CA1FF2E377BD}"/>
              </a:ext>
            </a:extLst>
          </p:cNvPr>
          <p:cNvSpPr>
            <a:spLocks noGrp="1"/>
          </p:cNvSpPr>
          <p:nvPr>
            <p:ph idx="1"/>
          </p:nvPr>
        </p:nvSpPr>
        <p:spPr>
          <a:xfrm>
            <a:off x="1024129" y="2286000"/>
            <a:ext cx="10329671" cy="3862971"/>
          </a:xfrm>
        </p:spPr>
        <p:txBody>
          <a:bodyPr>
            <a:normAutofit/>
          </a:bodyPr>
          <a:lstStyle/>
          <a:p>
            <a:pPr marL="0" indent="0">
              <a:buNone/>
            </a:pPr>
            <a:r>
              <a:rPr lang="en-US" sz="4000" dirty="0">
                <a:solidFill>
                  <a:srgbClr val="FFFFFF"/>
                </a:solidFill>
              </a:rPr>
              <a:t>Investments made into companies, organizations, and funds with the intention to generate a measurable, beneficial social or environmental impact alongside a financial return.</a:t>
            </a:r>
          </a:p>
        </p:txBody>
      </p:sp>
      <p:sp>
        <p:nvSpPr>
          <p:cNvPr id="4" name="Date Placeholder 3">
            <a:extLst>
              <a:ext uri="{FF2B5EF4-FFF2-40B4-BE49-F238E27FC236}">
                <a16:creationId xmlns:a16="http://schemas.microsoft.com/office/drawing/2014/main" id="{0FAA04EA-06DC-4948-A38A-99D8614A41B8}"/>
              </a:ext>
            </a:extLst>
          </p:cNvPr>
          <p:cNvSpPr>
            <a:spLocks noGrp="1"/>
          </p:cNvSpPr>
          <p:nvPr>
            <p:ph type="dt" sz="half" idx="10"/>
          </p:nvPr>
        </p:nvSpPr>
        <p:spPr>
          <a:xfrm>
            <a:off x="1024129" y="6536693"/>
            <a:ext cx="2154143" cy="274320"/>
          </a:xfrm>
        </p:spPr>
        <p:txBody>
          <a:bodyPr>
            <a:normAutofit/>
          </a:bodyPr>
          <a:lstStyle/>
          <a:p>
            <a:pPr>
              <a:spcAft>
                <a:spcPts val="600"/>
              </a:spcAft>
            </a:pPr>
            <a:fld id="{1510DC36-F99F-4CE7-A82D-A041035699BE}"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169BEE09-7D12-418B-A2EA-91EFDA163F41}"/>
              </a:ext>
            </a:extLst>
          </p:cNvPr>
          <p:cNvSpPr>
            <a:spLocks noGrp="1"/>
          </p:cNvSpPr>
          <p:nvPr>
            <p:ph type="ftr" sz="quarter" idx="11"/>
          </p:nvPr>
        </p:nvSpPr>
        <p:spPr>
          <a:xfrm>
            <a:off x="5626825" y="6536693"/>
            <a:ext cx="5117566" cy="274320"/>
          </a:xfrm>
        </p:spPr>
        <p:txBody>
          <a:bodyPr>
            <a:normAutofit/>
          </a:bodyPr>
          <a:lstStyle/>
          <a:p>
            <a:pPr>
              <a:spcAft>
                <a:spcPts val="600"/>
              </a:spcAft>
            </a:pPr>
            <a:r>
              <a:rPr lang="en-US">
                <a:solidFill>
                  <a:schemeClr val="accent1">
                    <a:lumMod val="75000"/>
                  </a:schemeClr>
                </a:solidFill>
              </a:rPr>
              <a:t>Kristiana Fox Copyrighted 2019 </a:t>
            </a:r>
          </a:p>
        </p:txBody>
      </p:sp>
    </p:spTree>
    <p:extLst>
      <p:ext uri="{BB962C8B-B14F-4D97-AF65-F5344CB8AC3E}">
        <p14:creationId xmlns:p14="http://schemas.microsoft.com/office/powerpoint/2010/main" val="14283392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8F46F-0FBD-41DF-8DE9-15E3674E55CA}"/>
              </a:ext>
            </a:extLst>
          </p:cNvPr>
          <p:cNvSpPr>
            <a:spLocks noGrp="1"/>
          </p:cNvSpPr>
          <p:nvPr>
            <p:ph type="dt" sz="half" idx="10"/>
          </p:nvPr>
        </p:nvSpPr>
        <p:spPr/>
        <p:txBody>
          <a:bodyPr/>
          <a:lstStyle/>
          <a:p>
            <a:fld id="{A997D3E9-DEFE-414D-8125-4C614F8A4793}" type="datetime1">
              <a:rPr lang="en-US" smtClean="0"/>
              <a:t>4/24/2022</a:t>
            </a:fld>
            <a:endParaRPr lang="en-US" dirty="0"/>
          </a:p>
        </p:txBody>
      </p:sp>
      <p:sp>
        <p:nvSpPr>
          <p:cNvPr id="3" name="Footer Placeholder 2">
            <a:extLst>
              <a:ext uri="{FF2B5EF4-FFF2-40B4-BE49-F238E27FC236}">
                <a16:creationId xmlns:a16="http://schemas.microsoft.com/office/drawing/2014/main" id="{81C5CF50-AAEE-4355-B009-66970F1DDC30}"/>
              </a:ext>
            </a:extLst>
          </p:cNvPr>
          <p:cNvSpPr>
            <a:spLocks noGrp="1"/>
          </p:cNvSpPr>
          <p:nvPr>
            <p:ph type="ftr" sz="quarter" idx="11"/>
          </p:nvPr>
        </p:nvSpPr>
        <p:spPr/>
        <p:txBody>
          <a:bodyPr/>
          <a:lstStyle/>
          <a:p>
            <a:r>
              <a:rPr lang="en-US"/>
              <a:t>Kristiana Fox Copyrighted 2019 </a:t>
            </a:r>
            <a:endParaRPr lang="en-US" dirty="0"/>
          </a:p>
        </p:txBody>
      </p:sp>
      <p:pic>
        <p:nvPicPr>
          <p:cNvPr id="5" name="Picture 4" descr="Diagram, timeline&#10;&#10;Description automatically generated">
            <a:extLst>
              <a:ext uri="{FF2B5EF4-FFF2-40B4-BE49-F238E27FC236}">
                <a16:creationId xmlns:a16="http://schemas.microsoft.com/office/drawing/2014/main" id="{7DA9AC5A-56AD-4A22-A240-F3A47C836403}"/>
              </a:ext>
            </a:extLst>
          </p:cNvPr>
          <p:cNvPicPr>
            <a:picLocks noChangeAspect="1"/>
          </p:cNvPicPr>
          <p:nvPr/>
        </p:nvPicPr>
        <p:blipFill>
          <a:blip r:embed="rId3"/>
          <a:stretch>
            <a:fillRect/>
          </a:stretch>
        </p:blipFill>
        <p:spPr>
          <a:xfrm>
            <a:off x="187036" y="353291"/>
            <a:ext cx="11596255" cy="6117414"/>
          </a:xfrm>
          <a:prstGeom prst="rect">
            <a:avLst/>
          </a:prstGeom>
        </p:spPr>
      </p:pic>
    </p:spTree>
    <p:extLst>
      <p:ext uri="{BB962C8B-B14F-4D97-AF65-F5344CB8AC3E}">
        <p14:creationId xmlns:p14="http://schemas.microsoft.com/office/powerpoint/2010/main" val="4238801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WAYS WE MEASURE ESG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1166629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935E228B-5507-431F-A93D-1D17EB25FC02}"/>
              </a:ext>
            </a:extLst>
          </p:cNvPr>
          <p:cNvPicPr>
            <a:picLocks noChangeAspect="1"/>
          </p:cNvPicPr>
          <p:nvPr/>
        </p:nvPicPr>
        <p:blipFill rotWithShape="1">
          <a:blip r:embed="rId3"/>
          <a:srcRect r="1" b="1757"/>
          <a:stretch/>
        </p:blipFill>
        <p:spPr>
          <a:xfrm>
            <a:off x="256309" y="216130"/>
            <a:ext cx="11679382" cy="6391734"/>
          </a:xfrm>
          <a:prstGeom prst="rect">
            <a:avLst/>
          </a:prstGeom>
        </p:spPr>
      </p:pic>
      <p:sp>
        <p:nvSpPr>
          <p:cNvPr id="2" name="Date Placeholder 1">
            <a:extLst>
              <a:ext uri="{FF2B5EF4-FFF2-40B4-BE49-F238E27FC236}">
                <a16:creationId xmlns:a16="http://schemas.microsoft.com/office/drawing/2014/main" id="{9F15BDFB-25B7-49F6-A5E2-AFC50882C785}"/>
              </a:ext>
            </a:extLst>
          </p:cNvPr>
          <p:cNvSpPr>
            <a:spLocks noGrp="1"/>
          </p:cNvSpPr>
          <p:nvPr>
            <p:ph type="dt" sz="half" idx="10"/>
          </p:nvPr>
        </p:nvSpPr>
        <p:spPr/>
        <p:txBody>
          <a:bodyPr>
            <a:normAutofit/>
          </a:bodyPr>
          <a:lstStyle/>
          <a:p>
            <a:pPr>
              <a:spcAft>
                <a:spcPts val="600"/>
              </a:spcAft>
            </a:pPr>
            <a:fld id="{A997D3E9-DEFE-414D-8125-4C614F8A4793}" type="datetime1">
              <a:rPr lang="en-US" smtClean="0"/>
              <a:pPr>
                <a:spcAft>
                  <a:spcPts val="600"/>
                </a:spcAft>
              </a:pPr>
              <a:t>4/24/2022</a:t>
            </a:fld>
            <a:endParaRPr lang="en-US"/>
          </a:p>
        </p:txBody>
      </p:sp>
      <p:sp>
        <p:nvSpPr>
          <p:cNvPr id="3" name="Footer Placeholder 2">
            <a:extLst>
              <a:ext uri="{FF2B5EF4-FFF2-40B4-BE49-F238E27FC236}">
                <a16:creationId xmlns:a16="http://schemas.microsoft.com/office/drawing/2014/main" id="{8D38A5C3-6A07-49F5-A2D1-615BCFF6F245}"/>
              </a:ext>
            </a:extLst>
          </p:cNvPr>
          <p:cNvSpPr>
            <a:spLocks noGrp="1"/>
          </p:cNvSpPr>
          <p:nvPr>
            <p:ph type="ftr" sz="quarter" idx="11"/>
          </p:nvPr>
        </p:nvSpPr>
        <p:spPr/>
        <p:txBody>
          <a:bodyPr>
            <a:normAutofit/>
          </a:bodyPr>
          <a:lstStyle/>
          <a:p>
            <a:pPr>
              <a:spcAft>
                <a:spcPts val="600"/>
              </a:spcAft>
            </a:pPr>
            <a:r>
              <a:rPr lang="en-US"/>
              <a:t>Kristiana Fox Copyrighted 2019 </a:t>
            </a:r>
          </a:p>
        </p:txBody>
      </p:sp>
    </p:spTree>
    <p:extLst>
      <p:ext uri="{BB962C8B-B14F-4D97-AF65-F5344CB8AC3E}">
        <p14:creationId xmlns:p14="http://schemas.microsoft.com/office/powerpoint/2010/main" val="45263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BENEFITS OF ESG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2760834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D606C545-B9A5-F254-3787-24551816858E}"/>
              </a:ext>
            </a:extLst>
          </p:cNvPr>
          <p:cNvGraphicFramePr>
            <a:graphicFrameLocks noGrp="1"/>
          </p:cNvGraphicFramePr>
          <p:nvPr>
            <p:ph idx="1"/>
            <p:extLst>
              <p:ext uri="{D42A27DB-BD31-4B8C-83A1-F6EECF244321}">
                <p14:modId xmlns:p14="http://schemas.microsoft.com/office/powerpoint/2010/main" val="3019869875"/>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421DAA9E-64CA-4559-B1F0-E66D171A37BE}"/>
              </a:ext>
            </a:extLst>
          </p:cNvPr>
          <p:cNvSpPr>
            <a:spLocks noGrp="1"/>
          </p:cNvSpPr>
          <p:nvPr>
            <p:ph type="dt" sz="half" idx="10"/>
          </p:nvPr>
        </p:nvSpPr>
        <p:spPr/>
        <p:txBody>
          <a:bodyPr/>
          <a:lstStyle/>
          <a:p>
            <a:fld id="{7C1BF579-2B6B-4995-AF3B-FD0D646D6482}" type="datetime1">
              <a:rPr lang="en-US" smtClean="0"/>
              <a:t>4/24/2022</a:t>
            </a:fld>
            <a:endParaRPr lang="en-US" dirty="0"/>
          </a:p>
        </p:txBody>
      </p:sp>
      <p:sp>
        <p:nvSpPr>
          <p:cNvPr id="5" name="Footer Placeholder 4">
            <a:extLst>
              <a:ext uri="{FF2B5EF4-FFF2-40B4-BE49-F238E27FC236}">
                <a16:creationId xmlns:a16="http://schemas.microsoft.com/office/drawing/2014/main" id="{C9443C43-8B2A-4498-91CA-A358A025630B}"/>
              </a:ext>
            </a:extLst>
          </p:cNvPr>
          <p:cNvSpPr>
            <a:spLocks noGrp="1"/>
          </p:cNvSpPr>
          <p:nvPr>
            <p:ph type="ftr" sz="quarter" idx="11"/>
          </p:nvPr>
        </p:nvSpPr>
        <p:spPr/>
        <p:txBody>
          <a:bodyPr/>
          <a:lstStyle/>
          <a:p>
            <a:r>
              <a:rPr lang="en-US"/>
              <a:t>Kristiana Fox Copyrighted 2019 </a:t>
            </a:r>
            <a:endParaRPr lang="en-US" dirty="0"/>
          </a:p>
        </p:txBody>
      </p:sp>
    </p:spTree>
    <p:extLst>
      <p:ext uri="{BB962C8B-B14F-4D97-AF65-F5344CB8AC3E}">
        <p14:creationId xmlns:p14="http://schemas.microsoft.com/office/powerpoint/2010/main" val="315279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B915A-499B-4B09-A6DB-C5B67D7BB05A}"/>
              </a:ext>
            </a:extLst>
          </p:cNvPr>
          <p:cNvSpPr>
            <a:spLocks noGrp="1"/>
          </p:cNvSpPr>
          <p:nvPr>
            <p:ph idx="1"/>
          </p:nvPr>
        </p:nvSpPr>
        <p:spPr>
          <a:xfrm>
            <a:off x="1024129" y="1558636"/>
            <a:ext cx="10329671" cy="4218709"/>
          </a:xfrm>
        </p:spPr>
        <p:txBody>
          <a:bodyPr>
            <a:normAutofit/>
          </a:bodyPr>
          <a:lstStyle/>
          <a:p>
            <a:pPr marL="0" indent="0">
              <a:buNone/>
            </a:pPr>
            <a:r>
              <a:rPr lang="en-US" sz="7200" dirty="0">
                <a:solidFill>
                  <a:srgbClr val="FFFFFF"/>
                </a:solidFill>
              </a:rPr>
              <a:t>“69% of startups agreed that ESG would result in more sales”…</a:t>
            </a:r>
          </a:p>
        </p:txBody>
      </p:sp>
      <p:sp>
        <p:nvSpPr>
          <p:cNvPr id="2" name="Date Placeholder 1">
            <a:extLst>
              <a:ext uri="{FF2B5EF4-FFF2-40B4-BE49-F238E27FC236}">
                <a16:creationId xmlns:a16="http://schemas.microsoft.com/office/drawing/2014/main" id="{FD0EB3B2-97EF-4305-8A66-293BDF228F67}"/>
              </a:ext>
            </a:extLst>
          </p:cNvPr>
          <p:cNvSpPr>
            <a:spLocks noGrp="1"/>
          </p:cNvSpPr>
          <p:nvPr>
            <p:ph type="dt" sz="half" idx="10"/>
          </p:nvPr>
        </p:nvSpPr>
        <p:spPr/>
        <p:txBody>
          <a:bodyPr/>
          <a:lstStyle/>
          <a:p>
            <a:fld id="{B2353B91-26F0-489D-97AC-E2D42D57DD5B}" type="datetime1">
              <a:rPr lang="en-US" smtClean="0"/>
              <a:t>4/24/2022</a:t>
            </a:fld>
            <a:endParaRPr lang="en-US" dirty="0"/>
          </a:p>
        </p:txBody>
      </p:sp>
      <p:sp>
        <p:nvSpPr>
          <p:cNvPr id="4" name="Footer Placeholder 3">
            <a:extLst>
              <a:ext uri="{FF2B5EF4-FFF2-40B4-BE49-F238E27FC236}">
                <a16:creationId xmlns:a16="http://schemas.microsoft.com/office/drawing/2014/main" id="{F7CCBC63-796F-4CE2-83BC-D7471FF1CD54}"/>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283538608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B915A-499B-4B09-A6DB-C5B67D7BB05A}"/>
              </a:ext>
            </a:extLst>
          </p:cNvPr>
          <p:cNvSpPr>
            <a:spLocks noGrp="1"/>
          </p:cNvSpPr>
          <p:nvPr>
            <p:ph idx="1"/>
          </p:nvPr>
        </p:nvSpPr>
        <p:spPr>
          <a:xfrm>
            <a:off x="1024129" y="1371602"/>
            <a:ext cx="10329671" cy="4839716"/>
          </a:xfrm>
        </p:spPr>
        <p:txBody>
          <a:bodyPr>
            <a:normAutofit/>
          </a:bodyPr>
          <a:lstStyle/>
          <a:p>
            <a:pPr marL="0" indent="0">
              <a:buNone/>
            </a:pPr>
            <a:r>
              <a:rPr lang="en-US" sz="7200" dirty="0">
                <a:solidFill>
                  <a:srgbClr val="FFFFFF"/>
                </a:solidFill>
              </a:rPr>
              <a:t>“Nearly 40% of millennials in the US have chosen a job because of company sustainability”…</a:t>
            </a:r>
          </a:p>
        </p:txBody>
      </p:sp>
      <p:sp>
        <p:nvSpPr>
          <p:cNvPr id="2" name="Date Placeholder 1">
            <a:extLst>
              <a:ext uri="{FF2B5EF4-FFF2-40B4-BE49-F238E27FC236}">
                <a16:creationId xmlns:a16="http://schemas.microsoft.com/office/drawing/2014/main" id="{FD0EB3B2-97EF-4305-8A66-293BDF228F67}"/>
              </a:ext>
            </a:extLst>
          </p:cNvPr>
          <p:cNvSpPr>
            <a:spLocks noGrp="1"/>
          </p:cNvSpPr>
          <p:nvPr>
            <p:ph type="dt" sz="half" idx="10"/>
          </p:nvPr>
        </p:nvSpPr>
        <p:spPr/>
        <p:txBody>
          <a:bodyPr/>
          <a:lstStyle/>
          <a:p>
            <a:fld id="{B2353B91-26F0-489D-97AC-E2D42D57DD5B}" type="datetime1">
              <a:rPr lang="en-US" smtClean="0"/>
              <a:t>4/24/2022</a:t>
            </a:fld>
            <a:endParaRPr lang="en-US" dirty="0"/>
          </a:p>
        </p:txBody>
      </p:sp>
      <p:sp>
        <p:nvSpPr>
          <p:cNvPr id="4" name="Footer Placeholder 3">
            <a:extLst>
              <a:ext uri="{FF2B5EF4-FFF2-40B4-BE49-F238E27FC236}">
                <a16:creationId xmlns:a16="http://schemas.microsoft.com/office/drawing/2014/main" id="{F7CCBC63-796F-4CE2-83BC-D7471FF1CD54}"/>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10386602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31B83311-D69E-448E-AF88-507000439293}"/>
              </a:ext>
            </a:extLst>
          </p:cNvPr>
          <p:cNvPicPr>
            <a:picLocks noChangeAspect="1"/>
          </p:cNvPicPr>
          <p:nvPr/>
        </p:nvPicPr>
        <p:blipFill rotWithShape="1">
          <a:blip r:embed="rId3"/>
          <a:srcRect r="1" b="9180"/>
          <a:stretch/>
        </p:blipFill>
        <p:spPr>
          <a:xfrm>
            <a:off x="519545" y="374072"/>
            <a:ext cx="11139056" cy="5569527"/>
          </a:xfrm>
          <a:prstGeom prst="rect">
            <a:avLst/>
          </a:prstGeom>
        </p:spPr>
      </p:pic>
      <p:sp>
        <p:nvSpPr>
          <p:cNvPr id="2" name="Date Placeholder 1">
            <a:extLst>
              <a:ext uri="{FF2B5EF4-FFF2-40B4-BE49-F238E27FC236}">
                <a16:creationId xmlns:a16="http://schemas.microsoft.com/office/drawing/2014/main" id="{4C17D32C-9134-49F3-A28F-F7E976E63B10}"/>
              </a:ext>
            </a:extLst>
          </p:cNvPr>
          <p:cNvSpPr>
            <a:spLocks noGrp="1"/>
          </p:cNvSpPr>
          <p:nvPr>
            <p:ph type="dt" sz="half" idx="10"/>
          </p:nvPr>
        </p:nvSpPr>
        <p:spPr/>
        <p:txBody>
          <a:bodyPr>
            <a:normAutofit/>
          </a:bodyPr>
          <a:lstStyle/>
          <a:p>
            <a:pPr>
              <a:spcAft>
                <a:spcPts val="600"/>
              </a:spcAft>
            </a:pPr>
            <a:fld id="{A997D3E9-DEFE-414D-8125-4C614F8A4793}" type="datetime1">
              <a:rPr lang="en-US" smtClean="0"/>
              <a:pPr>
                <a:spcAft>
                  <a:spcPts val="600"/>
                </a:spcAft>
              </a:pPr>
              <a:t>4/24/2022</a:t>
            </a:fld>
            <a:endParaRPr lang="en-US"/>
          </a:p>
        </p:txBody>
      </p:sp>
      <p:sp>
        <p:nvSpPr>
          <p:cNvPr id="3" name="Footer Placeholder 2">
            <a:extLst>
              <a:ext uri="{FF2B5EF4-FFF2-40B4-BE49-F238E27FC236}">
                <a16:creationId xmlns:a16="http://schemas.microsoft.com/office/drawing/2014/main" id="{5428D281-5A29-47C0-85C6-CCCF5CC6602C}"/>
              </a:ext>
            </a:extLst>
          </p:cNvPr>
          <p:cNvSpPr>
            <a:spLocks noGrp="1"/>
          </p:cNvSpPr>
          <p:nvPr>
            <p:ph type="ftr" sz="quarter" idx="11"/>
          </p:nvPr>
        </p:nvSpPr>
        <p:spPr/>
        <p:txBody>
          <a:bodyPr>
            <a:normAutofit/>
          </a:bodyPr>
          <a:lstStyle/>
          <a:p>
            <a:pPr>
              <a:spcAft>
                <a:spcPts val="600"/>
              </a:spcAft>
            </a:pPr>
            <a:r>
              <a:rPr lang="en-US"/>
              <a:t>Kristiana Fox Copyrighted 2019 </a:t>
            </a:r>
          </a:p>
        </p:txBody>
      </p:sp>
    </p:spTree>
    <p:extLst>
      <p:ext uri="{BB962C8B-B14F-4D97-AF65-F5344CB8AC3E}">
        <p14:creationId xmlns:p14="http://schemas.microsoft.com/office/powerpoint/2010/main" val="368508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PROBLEMS WITH ESG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722916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4CDE8CE7-A93F-3194-74B8-FAE35C107F4A}"/>
              </a:ext>
            </a:extLst>
          </p:cNvPr>
          <p:cNvGraphicFramePr>
            <a:graphicFrameLocks noGrp="1"/>
          </p:cNvGraphicFramePr>
          <p:nvPr>
            <p:ph idx="1"/>
            <p:extLst>
              <p:ext uri="{D42A27DB-BD31-4B8C-83A1-F6EECF244321}">
                <p14:modId xmlns:p14="http://schemas.microsoft.com/office/powerpoint/2010/main" val="4200097371"/>
              </p:ext>
            </p:extLst>
          </p:nvPr>
        </p:nvGraphicFramePr>
        <p:xfrm>
          <a:off x="1024128" y="1766455"/>
          <a:ext cx="9720073" cy="4542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C04BF68-436B-47B9-BF45-F12C3302E8DF}"/>
              </a:ext>
            </a:extLst>
          </p:cNvPr>
          <p:cNvSpPr>
            <a:spLocks noGrp="1"/>
          </p:cNvSpPr>
          <p:nvPr>
            <p:ph type="dt" sz="half" idx="10"/>
          </p:nvPr>
        </p:nvSpPr>
        <p:spPr/>
        <p:txBody>
          <a:bodyPr/>
          <a:lstStyle/>
          <a:p>
            <a:fld id="{7C1BF579-2B6B-4995-AF3B-FD0D646D6482}" type="datetime1">
              <a:rPr lang="en-US" smtClean="0"/>
              <a:t>4/24/2022</a:t>
            </a:fld>
            <a:endParaRPr lang="en-US" dirty="0"/>
          </a:p>
        </p:txBody>
      </p:sp>
      <p:sp>
        <p:nvSpPr>
          <p:cNvPr id="5" name="Footer Placeholder 4">
            <a:extLst>
              <a:ext uri="{FF2B5EF4-FFF2-40B4-BE49-F238E27FC236}">
                <a16:creationId xmlns:a16="http://schemas.microsoft.com/office/drawing/2014/main" id="{90DA2E56-C173-4097-BE5D-6D5A364B8152}"/>
              </a:ext>
            </a:extLst>
          </p:cNvPr>
          <p:cNvSpPr>
            <a:spLocks noGrp="1"/>
          </p:cNvSpPr>
          <p:nvPr>
            <p:ph type="ftr" sz="quarter" idx="11"/>
          </p:nvPr>
        </p:nvSpPr>
        <p:spPr/>
        <p:txBody>
          <a:bodyPr/>
          <a:lstStyle/>
          <a:p>
            <a:r>
              <a:rPr lang="en-US"/>
              <a:t>Kristiana Fox Copyrighted 2019 </a:t>
            </a:r>
            <a:endParaRPr lang="en-US" dirty="0"/>
          </a:p>
        </p:txBody>
      </p:sp>
    </p:spTree>
    <p:extLst>
      <p:ext uri="{BB962C8B-B14F-4D97-AF65-F5344CB8AC3E}">
        <p14:creationId xmlns:p14="http://schemas.microsoft.com/office/powerpoint/2010/main" val="175999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F37C6-86F6-45F9-984A-C658B379917C}"/>
              </a:ext>
            </a:extLst>
          </p:cNvPr>
          <p:cNvSpPr>
            <a:spLocks noGrp="1"/>
          </p:cNvSpPr>
          <p:nvPr>
            <p:ph type="dt" sz="half" idx="10"/>
          </p:nvPr>
        </p:nvSpPr>
        <p:spPr/>
        <p:txBody>
          <a:bodyPr/>
          <a:lstStyle/>
          <a:p>
            <a:fld id="{A997D3E9-DEFE-414D-8125-4C614F8A4793}" type="datetime1">
              <a:rPr lang="en-US" smtClean="0"/>
              <a:t>4/24/2022</a:t>
            </a:fld>
            <a:endParaRPr lang="en-US" dirty="0"/>
          </a:p>
        </p:txBody>
      </p:sp>
      <p:sp>
        <p:nvSpPr>
          <p:cNvPr id="3" name="Footer Placeholder 2">
            <a:extLst>
              <a:ext uri="{FF2B5EF4-FFF2-40B4-BE49-F238E27FC236}">
                <a16:creationId xmlns:a16="http://schemas.microsoft.com/office/drawing/2014/main" id="{5E1884B6-D46A-45DA-8878-6399E93258B1}"/>
              </a:ext>
            </a:extLst>
          </p:cNvPr>
          <p:cNvSpPr>
            <a:spLocks noGrp="1"/>
          </p:cNvSpPr>
          <p:nvPr>
            <p:ph type="ftr" sz="quarter" idx="11"/>
          </p:nvPr>
        </p:nvSpPr>
        <p:spPr/>
        <p:txBody>
          <a:bodyPr/>
          <a:lstStyle/>
          <a:p>
            <a:r>
              <a:rPr lang="en-US"/>
              <a:t>Kristiana Fox Copyrighted 2019 </a:t>
            </a:r>
            <a:endParaRPr lang="en-US" dirty="0"/>
          </a:p>
        </p:txBody>
      </p:sp>
      <p:pic>
        <p:nvPicPr>
          <p:cNvPr id="5" name="Picture 4" descr="A picture containing grass, outdoor, smoke, green&#10;&#10;Description automatically generated">
            <a:extLst>
              <a:ext uri="{FF2B5EF4-FFF2-40B4-BE49-F238E27FC236}">
                <a16:creationId xmlns:a16="http://schemas.microsoft.com/office/drawing/2014/main" id="{6AF58D71-A3B9-402F-8896-A70F0C8EA8C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663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PURPOSE AND WHY </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717321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B915A-499B-4B09-A6DB-C5B67D7BB05A}"/>
              </a:ext>
            </a:extLst>
          </p:cNvPr>
          <p:cNvSpPr>
            <a:spLocks noGrp="1"/>
          </p:cNvSpPr>
          <p:nvPr>
            <p:ph idx="1"/>
          </p:nvPr>
        </p:nvSpPr>
        <p:spPr>
          <a:xfrm>
            <a:off x="1024129" y="1371602"/>
            <a:ext cx="10329671" cy="4839716"/>
          </a:xfrm>
        </p:spPr>
        <p:txBody>
          <a:bodyPr>
            <a:normAutofit/>
          </a:bodyPr>
          <a:lstStyle/>
          <a:p>
            <a:pPr marL="0" indent="0">
              <a:buNone/>
            </a:pPr>
            <a:r>
              <a:rPr lang="en-US" sz="8800" dirty="0">
                <a:solidFill>
                  <a:srgbClr val="FFFFFF"/>
                </a:solidFill>
              </a:rPr>
              <a:t>“70% of employees now demand purposeful work.”</a:t>
            </a:r>
          </a:p>
        </p:txBody>
      </p:sp>
      <p:sp>
        <p:nvSpPr>
          <p:cNvPr id="2" name="Date Placeholder 1">
            <a:extLst>
              <a:ext uri="{FF2B5EF4-FFF2-40B4-BE49-F238E27FC236}">
                <a16:creationId xmlns:a16="http://schemas.microsoft.com/office/drawing/2014/main" id="{FD0EB3B2-97EF-4305-8A66-293BDF228F67}"/>
              </a:ext>
            </a:extLst>
          </p:cNvPr>
          <p:cNvSpPr>
            <a:spLocks noGrp="1"/>
          </p:cNvSpPr>
          <p:nvPr>
            <p:ph type="dt" sz="half" idx="10"/>
          </p:nvPr>
        </p:nvSpPr>
        <p:spPr/>
        <p:txBody>
          <a:bodyPr/>
          <a:lstStyle/>
          <a:p>
            <a:fld id="{B2353B91-26F0-489D-97AC-E2D42D57DD5B}" type="datetime1">
              <a:rPr lang="en-US" smtClean="0"/>
              <a:t>4/24/2022</a:t>
            </a:fld>
            <a:endParaRPr lang="en-US" dirty="0"/>
          </a:p>
        </p:txBody>
      </p:sp>
      <p:sp>
        <p:nvSpPr>
          <p:cNvPr id="4" name="Footer Placeholder 3">
            <a:extLst>
              <a:ext uri="{FF2B5EF4-FFF2-40B4-BE49-F238E27FC236}">
                <a16:creationId xmlns:a16="http://schemas.microsoft.com/office/drawing/2014/main" id="{F7CCBC63-796F-4CE2-83BC-D7471FF1CD54}"/>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380557875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F8DF12-DF2C-43AD-940F-A97C87E2DF85}"/>
              </a:ext>
            </a:extLst>
          </p:cNvPr>
          <p:cNvPicPr>
            <a:picLocks noChangeAspect="1"/>
          </p:cNvPicPr>
          <p:nvPr/>
        </p:nvPicPr>
        <p:blipFill>
          <a:blip r:embed="rId2"/>
          <a:stretch>
            <a:fillRect/>
          </a:stretch>
        </p:blipFill>
        <p:spPr>
          <a:xfrm>
            <a:off x="1524000" y="0"/>
            <a:ext cx="9144000" cy="6858000"/>
          </a:xfrm>
          <a:prstGeom prst="rect">
            <a:avLst/>
          </a:prstGeom>
        </p:spPr>
      </p:pic>
      <p:sp>
        <p:nvSpPr>
          <p:cNvPr id="2" name="Date Placeholder 1">
            <a:extLst>
              <a:ext uri="{FF2B5EF4-FFF2-40B4-BE49-F238E27FC236}">
                <a16:creationId xmlns:a16="http://schemas.microsoft.com/office/drawing/2014/main" id="{58E59648-76D4-4F09-83EC-D295ED0658A3}"/>
              </a:ext>
            </a:extLst>
          </p:cNvPr>
          <p:cNvSpPr>
            <a:spLocks noGrp="1"/>
          </p:cNvSpPr>
          <p:nvPr>
            <p:ph type="dt" sz="half" idx="10"/>
          </p:nvPr>
        </p:nvSpPr>
        <p:spPr/>
        <p:txBody>
          <a:bodyPr/>
          <a:lstStyle/>
          <a:p>
            <a:fld id="{482F6250-CD6E-48D7-99F2-7293E9666D16}" type="datetime1">
              <a:rPr lang="en-US" smtClean="0"/>
              <a:t>4/24/2022</a:t>
            </a:fld>
            <a:endParaRPr lang="en-US" dirty="0"/>
          </a:p>
        </p:txBody>
      </p:sp>
      <p:sp>
        <p:nvSpPr>
          <p:cNvPr id="4" name="Footer Placeholder 3">
            <a:extLst>
              <a:ext uri="{FF2B5EF4-FFF2-40B4-BE49-F238E27FC236}">
                <a16:creationId xmlns:a16="http://schemas.microsoft.com/office/drawing/2014/main" id="{DA1DD95F-CECD-4D15-A035-E9F0AC58137C}"/>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566056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75CC-C1BF-4A09-841C-595954D190EC}"/>
              </a:ext>
            </a:extLst>
          </p:cNvPr>
          <p:cNvSpPr>
            <a:spLocks noGrp="1"/>
          </p:cNvSpPr>
          <p:nvPr>
            <p:ph type="title"/>
          </p:nvPr>
        </p:nvSpPr>
        <p:spPr/>
        <p:txBody>
          <a:bodyPr>
            <a:normAutofit/>
          </a:bodyPr>
          <a:lstStyle/>
          <a:p>
            <a:r>
              <a:rPr lang="en-US" dirty="0"/>
              <a:t>Example of a company’s Why</a:t>
            </a:r>
          </a:p>
        </p:txBody>
      </p:sp>
      <p:graphicFrame>
        <p:nvGraphicFramePr>
          <p:cNvPr id="12" name="Content Placeholder 2">
            <a:extLst>
              <a:ext uri="{FF2B5EF4-FFF2-40B4-BE49-F238E27FC236}">
                <a16:creationId xmlns:a16="http://schemas.microsoft.com/office/drawing/2014/main" id="{7187E189-077C-49BF-BFCD-3759F4814334}"/>
              </a:ext>
            </a:extLst>
          </p:cNvPr>
          <p:cNvGraphicFramePr>
            <a:graphicFrameLocks noGrp="1"/>
          </p:cNvGraphicFramePr>
          <p:nvPr>
            <p:ph idx="1"/>
            <p:extLst>
              <p:ext uri="{D42A27DB-BD31-4B8C-83A1-F6EECF244321}">
                <p14:modId xmlns:p14="http://schemas.microsoft.com/office/powerpoint/2010/main" val="410190133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9CCA01F5-46AD-4F9D-9F64-E4BD8A1FFDF6}"/>
              </a:ext>
            </a:extLst>
          </p:cNvPr>
          <p:cNvSpPr>
            <a:spLocks noGrp="1"/>
          </p:cNvSpPr>
          <p:nvPr>
            <p:ph type="dt" sz="half" idx="10"/>
          </p:nvPr>
        </p:nvSpPr>
        <p:spPr/>
        <p:txBody>
          <a:bodyPr/>
          <a:lstStyle/>
          <a:p>
            <a:fld id="{F3878914-A745-44F5-BF1D-57B1134DA5DA}" type="datetime1">
              <a:rPr lang="en-US" smtClean="0"/>
              <a:t>4/24/2022</a:t>
            </a:fld>
            <a:endParaRPr lang="en-US" dirty="0"/>
          </a:p>
        </p:txBody>
      </p:sp>
      <p:sp>
        <p:nvSpPr>
          <p:cNvPr id="4" name="Footer Placeholder 3">
            <a:extLst>
              <a:ext uri="{FF2B5EF4-FFF2-40B4-BE49-F238E27FC236}">
                <a16:creationId xmlns:a16="http://schemas.microsoft.com/office/drawing/2014/main" id="{8DC603F7-7901-45B2-A6C2-191CCD089044}"/>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1473546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5774E-14E8-4F50-9725-8B54B574C903}"/>
              </a:ext>
            </a:extLst>
          </p:cNvPr>
          <p:cNvSpPr>
            <a:spLocks noGrp="1"/>
          </p:cNvSpPr>
          <p:nvPr>
            <p:ph type="dt" sz="half" idx="10"/>
          </p:nvPr>
        </p:nvSpPr>
        <p:spPr/>
        <p:txBody>
          <a:bodyPr/>
          <a:lstStyle/>
          <a:p>
            <a:fld id="{A997D3E9-DEFE-414D-8125-4C614F8A4793}" type="datetime1">
              <a:rPr lang="en-US" smtClean="0"/>
              <a:t>4/24/2022</a:t>
            </a:fld>
            <a:endParaRPr lang="en-US" dirty="0"/>
          </a:p>
        </p:txBody>
      </p:sp>
      <p:sp>
        <p:nvSpPr>
          <p:cNvPr id="3" name="Footer Placeholder 2">
            <a:extLst>
              <a:ext uri="{FF2B5EF4-FFF2-40B4-BE49-F238E27FC236}">
                <a16:creationId xmlns:a16="http://schemas.microsoft.com/office/drawing/2014/main" id="{4DBC898A-CD9E-4E66-8B8D-DEDB0EEA835B}"/>
              </a:ext>
            </a:extLst>
          </p:cNvPr>
          <p:cNvSpPr>
            <a:spLocks noGrp="1"/>
          </p:cNvSpPr>
          <p:nvPr>
            <p:ph type="ftr" sz="quarter" idx="11"/>
          </p:nvPr>
        </p:nvSpPr>
        <p:spPr/>
        <p:txBody>
          <a:bodyPr/>
          <a:lstStyle/>
          <a:p>
            <a:r>
              <a:rPr lang="en-US"/>
              <a:t>Kristiana Fox Copyrighted 2019 </a:t>
            </a:r>
            <a:endParaRPr lang="en-US" dirty="0"/>
          </a:p>
        </p:txBody>
      </p:sp>
      <p:pic>
        <p:nvPicPr>
          <p:cNvPr id="5" name="Picture 4" descr="A group of people sitting at a table&#10;&#10;Description automatically generated with low confidence">
            <a:extLst>
              <a:ext uri="{FF2B5EF4-FFF2-40B4-BE49-F238E27FC236}">
                <a16:creationId xmlns:a16="http://schemas.microsoft.com/office/drawing/2014/main" id="{DCD15D1F-05FF-40EF-867E-F90CA99C2761}"/>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3044227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WAYS TO SUCCESSFUL INCORPORATE ESG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339695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7133F5E-986E-4487-A8EB-3E7CEEC45921}"/>
              </a:ext>
            </a:extLst>
          </p:cNvPr>
          <p:cNvGraphicFramePr>
            <a:graphicFrameLocks noGrp="1"/>
          </p:cNvGraphicFramePr>
          <p:nvPr>
            <p:ph idx="1"/>
            <p:extLst>
              <p:ext uri="{D42A27DB-BD31-4B8C-83A1-F6EECF244321}">
                <p14:modId xmlns:p14="http://schemas.microsoft.com/office/powerpoint/2010/main" val="913841834"/>
              </p:ext>
            </p:extLst>
          </p:nvPr>
        </p:nvGraphicFramePr>
        <p:xfrm>
          <a:off x="1023938" y="810492"/>
          <a:ext cx="10198244" cy="549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6AB0C197-22C2-451A-95CB-93DA07FD83FC}"/>
              </a:ext>
            </a:extLst>
          </p:cNvPr>
          <p:cNvSpPr>
            <a:spLocks noGrp="1"/>
          </p:cNvSpPr>
          <p:nvPr>
            <p:ph type="dt" sz="half" idx="10"/>
          </p:nvPr>
        </p:nvSpPr>
        <p:spPr/>
        <p:txBody>
          <a:bodyPr/>
          <a:lstStyle/>
          <a:p>
            <a:fld id="{A5AFF0BE-0D2E-45F2-9816-9E1ED6CFD608}" type="datetime1">
              <a:rPr lang="en-US" smtClean="0"/>
              <a:t>4/24/2022</a:t>
            </a:fld>
            <a:endParaRPr lang="en-US" dirty="0"/>
          </a:p>
        </p:txBody>
      </p:sp>
      <p:sp>
        <p:nvSpPr>
          <p:cNvPr id="4" name="Footer Placeholder 3">
            <a:extLst>
              <a:ext uri="{FF2B5EF4-FFF2-40B4-BE49-F238E27FC236}">
                <a16:creationId xmlns:a16="http://schemas.microsoft.com/office/drawing/2014/main" id="{25F49934-457A-4660-A3AF-B5C749CBFCFF}"/>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225083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E8C29CF1-4109-4BC6-8765-6713A51C2D11}"/>
              </a:ext>
            </a:extLst>
          </p:cNvPr>
          <p:cNvPicPr>
            <a:picLocks noChangeAspect="1"/>
          </p:cNvPicPr>
          <p:nvPr/>
        </p:nvPicPr>
        <p:blipFill>
          <a:blip r:embed="rId3"/>
          <a:stretch>
            <a:fillRect/>
          </a:stretch>
        </p:blipFill>
        <p:spPr>
          <a:xfrm>
            <a:off x="498763" y="332509"/>
            <a:ext cx="11305309" cy="6138196"/>
          </a:xfrm>
          <a:prstGeom prst="rect">
            <a:avLst/>
          </a:prstGeom>
        </p:spPr>
      </p:pic>
      <p:sp>
        <p:nvSpPr>
          <p:cNvPr id="2" name="Date Placeholder 1">
            <a:extLst>
              <a:ext uri="{FF2B5EF4-FFF2-40B4-BE49-F238E27FC236}">
                <a16:creationId xmlns:a16="http://schemas.microsoft.com/office/drawing/2014/main" id="{8A143F68-0C99-4773-8F09-3CF235C3F315}"/>
              </a:ext>
            </a:extLst>
          </p:cNvPr>
          <p:cNvSpPr>
            <a:spLocks noGrp="1"/>
          </p:cNvSpPr>
          <p:nvPr>
            <p:ph type="dt" sz="half" idx="10"/>
          </p:nvPr>
        </p:nvSpPr>
        <p:spPr/>
        <p:txBody>
          <a:bodyPr>
            <a:normAutofit/>
          </a:bodyPr>
          <a:lstStyle/>
          <a:p>
            <a:pPr>
              <a:spcAft>
                <a:spcPts val="600"/>
              </a:spcAft>
            </a:pPr>
            <a:fld id="{A997D3E9-DEFE-414D-8125-4C614F8A4793}" type="datetime1">
              <a:rPr lang="en-US" smtClean="0"/>
              <a:pPr>
                <a:spcAft>
                  <a:spcPts val="600"/>
                </a:spcAft>
              </a:pPr>
              <a:t>4/24/2022</a:t>
            </a:fld>
            <a:endParaRPr lang="en-US"/>
          </a:p>
        </p:txBody>
      </p:sp>
      <p:sp>
        <p:nvSpPr>
          <p:cNvPr id="3" name="Footer Placeholder 2">
            <a:extLst>
              <a:ext uri="{FF2B5EF4-FFF2-40B4-BE49-F238E27FC236}">
                <a16:creationId xmlns:a16="http://schemas.microsoft.com/office/drawing/2014/main" id="{95FB5DFA-4789-4773-A794-A90D210C4193}"/>
              </a:ext>
            </a:extLst>
          </p:cNvPr>
          <p:cNvSpPr>
            <a:spLocks noGrp="1"/>
          </p:cNvSpPr>
          <p:nvPr>
            <p:ph type="ftr" sz="quarter" idx="11"/>
          </p:nvPr>
        </p:nvSpPr>
        <p:spPr/>
        <p:txBody>
          <a:bodyPr>
            <a:normAutofit/>
          </a:bodyPr>
          <a:lstStyle/>
          <a:p>
            <a:pPr>
              <a:spcAft>
                <a:spcPts val="600"/>
              </a:spcAft>
            </a:pPr>
            <a:r>
              <a:rPr lang="en-US"/>
              <a:t>Kristiana Fox Copyrighted 2019 </a:t>
            </a:r>
          </a:p>
        </p:txBody>
      </p:sp>
    </p:spTree>
    <p:extLst>
      <p:ext uri="{BB962C8B-B14F-4D97-AF65-F5344CB8AC3E}">
        <p14:creationId xmlns:p14="http://schemas.microsoft.com/office/powerpoint/2010/main" val="251062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A5775C-1BD2-40E5-98CA-AA4B99ACFADF}"/>
              </a:ext>
            </a:extLst>
          </p:cNvPr>
          <p:cNvSpPr>
            <a:spLocks noGrp="1"/>
          </p:cNvSpPr>
          <p:nvPr>
            <p:ph type="dt" sz="half" idx="10"/>
          </p:nvPr>
        </p:nvSpPr>
        <p:spPr>
          <a:xfrm>
            <a:off x="1024129" y="6470704"/>
            <a:ext cx="2154143" cy="274320"/>
          </a:xfrm>
        </p:spPr>
        <p:txBody>
          <a:bodyPr>
            <a:normAutofit/>
          </a:bodyPr>
          <a:lstStyle/>
          <a:p>
            <a:pPr>
              <a:spcAft>
                <a:spcPts val="600"/>
              </a:spcAft>
            </a:pPr>
            <a:fld id="{6999E78A-2D06-46A9-B896-FD93C4479F8E}"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477DB392-776A-4D06-BFDD-341D2722B29E}"/>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dirty="0"/>
              <a:t>Kristiana Fox Copyrighted 2019 </a:t>
            </a:r>
            <a:endParaRPr lang="en-US"/>
          </a:p>
        </p:txBody>
      </p:sp>
      <p:graphicFrame>
        <p:nvGraphicFramePr>
          <p:cNvPr id="20" name="Content Placeholder 2">
            <a:extLst>
              <a:ext uri="{FF2B5EF4-FFF2-40B4-BE49-F238E27FC236}">
                <a16:creationId xmlns:a16="http://schemas.microsoft.com/office/drawing/2014/main" id="{FC45B13D-CB81-4CBC-889C-4EA39FEC1EAF}"/>
              </a:ext>
            </a:extLst>
          </p:cNvPr>
          <p:cNvGraphicFramePr>
            <a:graphicFrameLocks noGrp="1"/>
          </p:cNvGraphicFramePr>
          <p:nvPr>
            <p:ph idx="1"/>
            <p:extLst>
              <p:ext uri="{D42A27DB-BD31-4B8C-83A1-F6EECF244321}">
                <p14:modId xmlns:p14="http://schemas.microsoft.com/office/powerpoint/2010/main" val="120202913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888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69FE1D85-45B9-4810-97BA-35ECB4318EC0}"/>
              </a:ext>
            </a:extLst>
          </p:cNvPr>
          <p:cNvPicPr>
            <a:picLocks noChangeAspect="1"/>
          </p:cNvPicPr>
          <p:nvPr/>
        </p:nvPicPr>
        <p:blipFill rotWithShape="1">
          <a:blip r:embed="rId2"/>
          <a:srcRect t="25291" b="8727"/>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id="{1277143D-D58C-408B-AAED-0E41C150780C}"/>
              </a:ext>
            </a:extLst>
          </p:cNvPr>
          <p:cNvSpPr>
            <a:spLocks noGrp="1"/>
          </p:cNvSpPr>
          <p:nvPr>
            <p:ph type="dt" sz="half" idx="10"/>
          </p:nvPr>
        </p:nvSpPr>
        <p:spPr/>
        <p:txBody>
          <a:bodyPr>
            <a:normAutofit/>
          </a:bodyPr>
          <a:lstStyle/>
          <a:p>
            <a:pPr>
              <a:spcAft>
                <a:spcPts val="600"/>
              </a:spcAft>
            </a:pPr>
            <a:fld id="{A997D3E9-DEFE-414D-8125-4C614F8A4793}" type="datetime1">
              <a:rPr lang="en-US" smtClean="0">
                <a:solidFill>
                  <a:srgbClr val="FFFFFF"/>
                </a:solidFill>
              </a:rPr>
              <a:pPr>
                <a:spcAft>
                  <a:spcPts val="600"/>
                </a:spcAft>
              </a:pPr>
              <a:t>4/24/2022</a:t>
            </a:fld>
            <a:endParaRPr lang="en-US" dirty="0">
              <a:solidFill>
                <a:srgbClr val="FFFFFF"/>
              </a:solidFill>
            </a:endParaRPr>
          </a:p>
        </p:txBody>
      </p:sp>
      <p:sp>
        <p:nvSpPr>
          <p:cNvPr id="3" name="Footer Placeholder 2">
            <a:extLst>
              <a:ext uri="{FF2B5EF4-FFF2-40B4-BE49-F238E27FC236}">
                <a16:creationId xmlns:a16="http://schemas.microsoft.com/office/drawing/2014/main" id="{FFB987C0-FFE5-4F3B-9C89-7D14FE921752}"/>
              </a:ext>
            </a:extLst>
          </p:cNvPr>
          <p:cNvSpPr>
            <a:spLocks noGrp="1"/>
          </p:cNvSpPr>
          <p:nvPr>
            <p:ph type="ftr" sz="quarter" idx="11"/>
          </p:nvPr>
        </p:nvSpPr>
        <p:spPr/>
        <p:txBody>
          <a:bodyPr>
            <a:normAutofit/>
          </a:bodyPr>
          <a:lstStyle/>
          <a:p>
            <a:pPr>
              <a:spcAft>
                <a:spcPts val="600"/>
              </a:spcAft>
            </a:pPr>
            <a:r>
              <a:rPr lang="en-US" dirty="0">
                <a:solidFill>
                  <a:srgbClr val="FFFFFF"/>
                </a:solidFill>
              </a:rPr>
              <a:t>Kristiana Fox Copyrighted 2019 </a:t>
            </a:r>
          </a:p>
        </p:txBody>
      </p:sp>
    </p:spTree>
    <p:extLst>
      <p:ext uri="{BB962C8B-B14F-4D97-AF65-F5344CB8AC3E}">
        <p14:creationId xmlns:p14="http://schemas.microsoft.com/office/powerpoint/2010/main" val="1783356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36EB7F-5828-483B-BD0D-09F7678F66B7}"/>
              </a:ext>
            </a:extLst>
          </p:cNvPr>
          <p:cNvSpPr>
            <a:spLocks noGrp="1"/>
          </p:cNvSpPr>
          <p:nvPr>
            <p:ph type="dt" sz="half" idx="10"/>
          </p:nvPr>
        </p:nvSpPr>
        <p:spPr>
          <a:xfrm>
            <a:off x="1024129" y="6470704"/>
            <a:ext cx="2154143" cy="274320"/>
          </a:xfrm>
        </p:spPr>
        <p:txBody>
          <a:bodyPr>
            <a:normAutofit/>
          </a:bodyPr>
          <a:lstStyle/>
          <a:p>
            <a:pPr>
              <a:spcAft>
                <a:spcPts val="600"/>
              </a:spcAft>
            </a:pPr>
            <a:fld id="{7C1BF579-2B6B-4995-AF3B-FD0D646D6482}" type="datetime1">
              <a:rPr lang="en-US" smtClean="0"/>
              <a:pPr>
                <a:spcAft>
                  <a:spcPts val="600"/>
                </a:spcAft>
              </a:pPr>
              <a:t>4/24/2022</a:t>
            </a:fld>
            <a:endParaRPr lang="en-US"/>
          </a:p>
        </p:txBody>
      </p:sp>
      <p:sp>
        <p:nvSpPr>
          <p:cNvPr id="5" name="Footer Placeholder 4">
            <a:extLst>
              <a:ext uri="{FF2B5EF4-FFF2-40B4-BE49-F238E27FC236}">
                <a16:creationId xmlns:a16="http://schemas.microsoft.com/office/drawing/2014/main" id="{5C70C49D-4080-4511-A048-A200503539A6}"/>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Kristiana Fox Copyrighted 2019 </a:t>
            </a:r>
          </a:p>
        </p:txBody>
      </p:sp>
      <p:graphicFrame>
        <p:nvGraphicFramePr>
          <p:cNvPr id="9" name="Content Placeholder 2">
            <a:extLst>
              <a:ext uri="{FF2B5EF4-FFF2-40B4-BE49-F238E27FC236}">
                <a16:creationId xmlns:a16="http://schemas.microsoft.com/office/drawing/2014/main" id="{9D2EA254-664D-DB38-D840-D86CDE00EE97}"/>
              </a:ext>
            </a:extLst>
          </p:cNvPr>
          <p:cNvGraphicFramePr>
            <a:graphicFrameLocks noGrp="1"/>
          </p:cNvGraphicFramePr>
          <p:nvPr>
            <p:ph idx="1"/>
            <p:extLst>
              <p:ext uri="{D42A27DB-BD31-4B8C-83A1-F6EECF244321}">
                <p14:modId xmlns:p14="http://schemas.microsoft.com/office/powerpoint/2010/main" val="296797976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44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STEPS TO INCORPORATE ESG </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690241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EA6D88A2-AB7D-1334-4B49-F6590EE2070E}"/>
              </a:ext>
            </a:extLst>
          </p:cNvPr>
          <p:cNvGraphicFramePr>
            <a:graphicFrameLocks noGrp="1"/>
          </p:cNvGraphicFramePr>
          <p:nvPr>
            <p:ph idx="1"/>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A42E534-A1D9-4AE8-85A4-0F913912D7D4}"/>
              </a:ext>
            </a:extLst>
          </p:cNvPr>
          <p:cNvSpPr>
            <a:spLocks noGrp="1"/>
          </p:cNvSpPr>
          <p:nvPr>
            <p:ph type="dt" sz="half" idx="10"/>
          </p:nvPr>
        </p:nvSpPr>
        <p:spPr/>
        <p:txBody>
          <a:bodyPr/>
          <a:lstStyle/>
          <a:p>
            <a:fld id="{7C1BF579-2B6B-4995-AF3B-FD0D646D6482}" type="datetime1">
              <a:rPr lang="en-US" smtClean="0"/>
              <a:t>4/24/2022</a:t>
            </a:fld>
            <a:endParaRPr lang="en-US" dirty="0"/>
          </a:p>
        </p:txBody>
      </p:sp>
      <p:sp>
        <p:nvSpPr>
          <p:cNvPr id="5" name="Footer Placeholder 4">
            <a:extLst>
              <a:ext uri="{FF2B5EF4-FFF2-40B4-BE49-F238E27FC236}">
                <a16:creationId xmlns:a16="http://schemas.microsoft.com/office/drawing/2014/main" id="{065B1F4F-5035-46EB-8092-22622F9CD91B}"/>
              </a:ext>
            </a:extLst>
          </p:cNvPr>
          <p:cNvSpPr>
            <a:spLocks noGrp="1"/>
          </p:cNvSpPr>
          <p:nvPr>
            <p:ph type="ftr" sz="quarter" idx="11"/>
          </p:nvPr>
        </p:nvSpPr>
        <p:spPr/>
        <p:txBody>
          <a:bodyPr/>
          <a:lstStyle/>
          <a:p>
            <a:r>
              <a:rPr lang="en-US"/>
              <a:t>Kristiana Fox Copyrighted 2019 </a:t>
            </a:r>
            <a:endParaRPr lang="en-US" dirty="0"/>
          </a:p>
        </p:txBody>
      </p:sp>
    </p:spTree>
    <p:extLst>
      <p:ext uri="{BB962C8B-B14F-4D97-AF65-F5344CB8AC3E}">
        <p14:creationId xmlns:p14="http://schemas.microsoft.com/office/powerpoint/2010/main" val="315270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ESG and </a:t>
            </a:r>
            <a:r>
              <a:rPr lang="en-US" sz="6600" dirty="0" err="1"/>
              <a:t>inVESTORS</a:t>
            </a:r>
            <a:r>
              <a:rPr lang="en-US" sz="6600" dirty="0"/>
              <a:t> </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317407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B915A-499B-4B09-A6DB-C5B67D7BB05A}"/>
              </a:ext>
            </a:extLst>
          </p:cNvPr>
          <p:cNvSpPr>
            <a:spLocks noGrp="1"/>
          </p:cNvSpPr>
          <p:nvPr>
            <p:ph idx="1"/>
          </p:nvPr>
        </p:nvSpPr>
        <p:spPr>
          <a:xfrm>
            <a:off x="1024129" y="1371602"/>
            <a:ext cx="10329671" cy="4839716"/>
          </a:xfrm>
        </p:spPr>
        <p:txBody>
          <a:bodyPr>
            <a:normAutofit/>
          </a:bodyPr>
          <a:lstStyle/>
          <a:p>
            <a:pPr marL="0" indent="0">
              <a:buNone/>
            </a:pPr>
            <a:r>
              <a:rPr lang="en-US" sz="7200" dirty="0">
                <a:solidFill>
                  <a:srgbClr val="FFFFFF"/>
                </a:solidFill>
              </a:rPr>
              <a:t>“2/3 of investors see ESG criteria as core to their decisions over the next 3 years.”</a:t>
            </a:r>
          </a:p>
        </p:txBody>
      </p:sp>
      <p:sp>
        <p:nvSpPr>
          <p:cNvPr id="2" name="Date Placeholder 1">
            <a:extLst>
              <a:ext uri="{FF2B5EF4-FFF2-40B4-BE49-F238E27FC236}">
                <a16:creationId xmlns:a16="http://schemas.microsoft.com/office/drawing/2014/main" id="{FD0EB3B2-97EF-4305-8A66-293BDF228F67}"/>
              </a:ext>
            </a:extLst>
          </p:cNvPr>
          <p:cNvSpPr>
            <a:spLocks noGrp="1"/>
          </p:cNvSpPr>
          <p:nvPr>
            <p:ph type="dt" sz="half" idx="10"/>
          </p:nvPr>
        </p:nvSpPr>
        <p:spPr/>
        <p:txBody>
          <a:bodyPr/>
          <a:lstStyle/>
          <a:p>
            <a:fld id="{B2353B91-26F0-489D-97AC-E2D42D57DD5B}" type="datetime1">
              <a:rPr lang="en-US" smtClean="0"/>
              <a:t>4/24/2022</a:t>
            </a:fld>
            <a:endParaRPr lang="en-US" dirty="0"/>
          </a:p>
        </p:txBody>
      </p:sp>
      <p:sp>
        <p:nvSpPr>
          <p:cNvPr id="4" name="Footer Placeholder 3">
            <a:extLst>
              <a:ext uri="{FF2B5EF4-FFF2-40B4-BE49-F238E27FC236}">
                <a16:creationId xmlns:a16="http://schemas.microsoft.com/office/drawing/2014/main" id="{F7CCBC63-796F-4CE2-83BC-D7471FF1CD54}"/>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371646546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THE FUTURE OF ESG</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887718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B915A-499B-4B09-A6DB-C5B67D7BB05A}"/>
              </a:ext>
            </a:extLst>
          </p:cNvPr>
          <p:cNvSpPr>
            <a:spLocks noGrp="1"/>
          </p:cNvSpPr>
          <p:nvPr>
            <p:ph idx="1"/>
          </p:nvPr>
        </p:nvSpPr>
        <p:spPr>
          <a:xfrm>
            <a:off x="1024129" y="1309256"/>
            <a:ext cx="10329671" cy="4839716"/>
          </a:xfrm>
        </p:spPr>
        <p:txBody>
          <a:bodyPr>
            <a:normAutofit/>
          </a:bodyPr>
          <a:lstStyle/>
          <a:p>
            <a:r>
              <a:rPr lang="en-US" sz="7200" dirty="0">
                <a:solidFill>
                  <a:srgbClr val="FFFFFF"/>
                </a:solidFill>
              </a:rPr>
              <a:t>“60% of startups are already applying ESG strategies in their company structures.”</a:t>
            </a:r>
          </a:p>
        </p:txBody>
      </p:sp>
      <p:sp>
        <p:nvSpPr>
          <p:cNvPr id="2" name="Date Placeholder 1">
            <a:extLst>
              <a:ext uri="{FF2B5EF4-FFF2-40B4-BE49-F238E27FC236}">
                <a16:creationId xmlns:a16="http://schemas.microsoft.com/office/drawing/2014/main" id="{FD0EB3B2-97EF-4305-8A66-293BDF228F67}"/>
              </a:ext>
            </a:extLst>
          </p:cNvPr>
          <p:cNvSpPr>
            <a:spLocks noGrp="1"/>
          </p:cNvSpPr>
          <p:nvPr>
            <p:ph type="dt" sz="half" idx="10"/>
          </p:nvPr>
        </p:nvSpPr>
        <p:spPr/>
        <p:txBody>
          <a:bodyPr/>
          <a:lstStyle/>
          <a:p>
            <a:fld id="{B2353B91-26F0-489D-97AC-E2D42D57DD5B}" type="datetime1">
              <a:rPr lang="en-US" smtClean="0"/>
              <a:t>4/24/2022</a:t>
            </a:fld>
            <a:endParaRPr lang="en-US" dirty="0"/>
          </a:p>
        </p:txBody>
      </p:sp>
      <p:sp>
        <p:nvSpPr>
          <p:cNvPr id="4" name="Footer Placeholder 3">
            <a:extLst>
              <a:ext uri="{FF2B5EF4-FFF2-40B4-BE49-F238E27FC236}">
                <a16:creationId xmlns:a16="http://schemas.microsoft.com/office/drawing/2014/main" id="{F7CCBC63-796F-4CE2-83BC-D7471FF1CD54}"/>
              </a:ext>
            </a:extLst>
          </p:cNvPr>
          <p:cNvSpPr>
            <a:spLocks noGrp="1"/>
          </p:cNvSpPr>
          <p:nvPr>
            <p:ph type="ftr" sz="quarter" idx="11"/>
          </p:nvPr>
        </p:nvSpPr>
        <p:spPr/>
        <p:txBody>
          <a:bodyPr/>
          <a:lstStyle/>
          <a:p>
            <a:r>
              <a:rPr lang="en-US" dirty="0"/>
              <a:t>Kristiana Fox Copyrighted 2019 </a:t>
            </a:r>
          </a:p>
        </p:txBody>
      </p:sp>
    </p:spTree>
    <p:extLst>
      <p:ext uri="{BB962C8B-B14F-4D97-AF65-F5344CB8AC3E}">
        <p14:creationId xmlns:p14="http://schemas.microsoft.com/office/powerpoint/2010/main" val="1437841127"/>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52F655-8E4E-4225-B365-652F886EA30B}"/>
              </a:ext>
            </a:extLst>
          </p:cNvPr>
          <p:cNvSpPr>
            <a:spLocks noGrp="1"/>
          </p:cNvSpPr>
          <p:nvPr>
            <p:ph type="dt" sz="half" idx="10"/>
          </p:nvPr>
        </p:nvSpPr>
        <p:spPr/>
        <p:txBody>
          <a:bodyPr/>
          <a:lstStyle/>
          <a:p>
            <a:fld id="{A997D3E9-DEFE-414D-8125-4C614F8A4793}" type="datetime1">
              <a:rPr lang="en-US" smtClean="0"/>
              <a:t>4/24/2022</a:t>
            </a:fld>
            <a:endParaRPr lang="en-US" dirty="0"/>
          </a:p>
        </p:txBody>
      </p:sp>
      <p:sp>
        <p:nvSpPr>
          <p:cNvPr id="3" name="Footer Placeholder 2">
            <a:extLst>
              <a:ext uri="{FF2B5EF4-FFF2-40B4-BE49-F238E27FC236}">
                <a16:creationId xmlns:a16="http://schemas.microsoft.com/office/drawing/2014/main" id="{444F4F7F-CD6C-43A1-8EEC-7559BD8606F3}"/>
              </a:ext>
            </a:extLst>
          </p:cNvPr>
          <p:cNvSpPr>
            <a:spLocks noGrp="1"/>
          </p:cNvSpPr>
          <p:nvPr>
            <p:ph type="ftr" sz="quarter" idx="11"/>
          </p:nvPr>
        </p:nvSpPr>
        <p:spPr/>
        <p:txBody>
          <a:bodyPr/>
          <a:lstStyle/>
          <a:p>
            <a:r>
              <a:rPr lang="en-US"/>
              <a:t>Kristiana Fox Copyrighted 2019 </a:t>
            </a:r>
            <a:endParaRPr lang="en-US" dirty="0"/>
          </a:p>
        </p:txBody>
      </p:sp>
      <p:pic>
        <p:nvPicPr>
          <p:cNvPr id="5" name="Picture 4" descr="A picture containing tree, plant, palm&#10;&#10;Description automatically generated">
            <a:extLst>
              <a:ext uri="{FF2B5EF4-FFF2-40B4-BE49-F238E27FC236}">
                <a16:creationId xmlns:a16="http://schemas.microsoft.com/office/drawing/2014/main" id="{1F085163-96E8-4F6B-9926-A0E310FA8584}"/>
              </a:ext>
            </a:extLst>
          </p:cNvPr>
          <p:cNvPicPr>
            <a:picLocks noChangeAspect="1"/>
          </p:cNvPicPr>
          <p:nvPr/>
        </p:nvPicPr>
        <p:blipFill>
          <a:blip r:embed="rId3"/>
          <a:stretch>
            <a:fillRect/>
          </a:stretch>
        </p:blipFill>
        <p:spPr>
          <a:xfrm>
            <a:off x="1" y="0"/>
            <a:ext cx="12344400" cy="6858000"/>
          </a:xfrm>
          <a:prstGeom prst="rect">
            <a:avLst/>
          </a:prstGeom>
        </p:spPr>
      </p:pic>
    </p:spTree>
    <p:extLst>
      <p:ext uri="{BB962C8B-B14F-4D97-AF65-F5344CB8AC3E}">
        <p14:creationId xmlns:p14="http://schemas.microsoft.com/office/powerpoint/2010/main" val="209921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HOW DID ESG EVOLVE?</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879846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029C29B9-CB4D-43C1-81A2-0CABE34D1F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6E66F-0C10-44AD-BDD6-EC8FC6A12EA0}"/>
              </a:ext>
            </a:extLst>
          </p:cNvPr>
          <p:cNvSpPr>
            <a:spLocks noGrp="1"/>
          </p:cNvSpPr>
          <p:nvPr>
            <p:ph type="ctrTitle"/>
          </p:nvPr>
        </p:nvSpPr>
        <p:spPr>
          <a:xfrm>
            <a:off x="1024129" y="585216"/>
            <a:ext cx="10329671" cy="1499616"/>
          </a:xfrm>
        </p:spPr>
        <p:txBody>
          <a:bodyPr vert="horz" lIns="91440" tIns="45720" rIns="91440" bIns="45720" rtlCol="0" anchor="ctr">
            <a:normAutofit/>
          </a:bodyPr>
          <a:lstStyle/>
          <a:p>
            <a:pPr algn="l"/>
            <a:r>
              <a:rPr lang="en-US" spc="100" dirty="0">
                <a:solidFill>
                  <a:srgbClr val="FFFFFF"/>
                </a:solidFill>
              </a:rPr>
              <a:t>Contact information</a:t>
            </a:r>
          </a:p>
        </p:txBody>
      </p:sp>
      <p:cxnSp>
        <p:nvCxnSpPr>
          <p:cNvPr id="42" name="Straight Connector 4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64CE74A-0260-4523-A46F-27A15FF449CF}"/>
              </a:ext>
            </a:extLst>
          </p:cNvPr>
          <p:cNvSpPr>
            <a:spLocks noGrp="1"/>
          </p:cNvSpPr>
          <p:nvPr>
            <p:ph type="subTitle" idx="1"/>
          </p:nvPr>
        </p:nvSpPr>
        <p:spPr>
          <a:xfrm>
            <a:off x="1024129" y="2286000"/>
            <a:ext cx="10329671" cy="3862971"/>
          </a:xfrm>
        </p:spPr>
        <p:txBody>
          <a:bodyPr vert="horz" lIns="45720" tIns="45720" rIns="45720" bIns="45720" rtlCol="0">
            <a:normAutofit/>
          </a:bodyPr>
          <a:lstStyle/>
          <a:p>
            <a:pPr>
              <a:lnSpc>
                <a:spcPct val="90000"/>
              </a:lnSpc>
            </a:pPr>
            <a:r>
              <a:rPr lang="en-US" sz="4400" dirty="0">
                <a:solidFill>
                  <a:srgbClr val="FFFFFF"/>
                </a:solidFill>
              </a:rPr>
              <a:t>Kristiana Fox, Founder/CEO</a:t>
            </a:r>
          </a:p>
          <a:p>
            <a:pPr>
              <a:lnSpc>
                <a:spcPct val="90000"/>
              </a:lnSpc>
            </a:pPr>
            <a:r>
              <a:rPr lang="en-US" sz="4400" dirty="0">
                <a:solidFill>
                  <a:srgbClr val="FFFFFF"/>
                </a:solidFill>
              </a:rPr>
              <a:t>Think Outside the Box </a:t>
            </a:r>
          </a:p>
          <a:p>
            <a:pPr>
              <a:lnSpc>
                <a:spcPct val="90000"/>
              </a:lnSpc>
            </a:pPr>
            <a:r>
              <a:rPr lang="en-US" sz="4400" dirty="0">
                <a:solidFill>
                  <a:srgbClr val="FFFFFF"/>
                </a:solidFill>
                <a:hlinkClick r:id="rId3">
                  <a:extLst>
                    <a:ext uri="{A12FA001-AC4F-418D-AE19-62706E023703}">
                      <ahyp:hlinkClr xmlns:ahyp="http://schemas.microsoft.com/office/drawing/2018/hyperlinkcolor" val="tx"/>
                    </a:ext>
                  </a:extLst>
                </a:hlinkClick>
              </a:rPr>
              <a:t>www.thinkoutsidetheboxllc.com</a:t>
            </a:r>
            <a:endParaRPr lang="en-US" sz="4400" dirty="0">
              <a:solidFill>
                <a:srgbClr val="FFFFFF"/>
              </a:solidFill>
            </a:endParaRPr>
          </a:p>
          <a:p>
            <a:pPr>
              <a:lnSpc>
                <a:spcPct val="90000"/>
              </a:lnSpc>
            </a:pPr>
            <a:r>
              <a:rPr lang="en-US" sz="4400" dirty="0">
                <a:solidFill>
                  <a:srgbClr val="FFFFFF"/>
                </a:solidFill>
                <a:hlinkClick r:id="rId4">
                  <a:extLst>
                    <a:ext uri="{A12FA001-AC4F-418D-AE19-62706E023703}">
                      <ahyp:hlinkClr xmlns:ahyp="http://schemas.microsoft.com/office/drawing/2018/hyperlinkcolor" val="tx"/>
                    </a:ext>
                  </a:extLst>
                </a:hlinkClick>
              </a:rPr>
              <a:t>Kristiana.fox@thinkoutsidetheboxllc.com</a:t>
            </a:r>
            <a:r>
              <a:rPr lang="en-US" sz="4400" dirty="0">
                <a:solidFill>
                  <a:srgbClr val="FFFFFF"/>
                </a:solidFill>
              </a:rPr>
              <a:t> </a:t>
            </a:r>
          </a:p>
        </p:txBody>
      </p:sp>
      <p:sp>
        <p:nvSpPr>
          <p:cNvPr id="4" name="Date Placeholder 3">
            <a:extLst>
              <a:ext uri="{FF2B5EF4-FFF2-40B4-BE49-F238E27FC236}">
                <a16:creationId xmlns:a16="http://schemas.microsoft.com/office/drawing/2014/main" id="{AB08FA51-DEC6-446B-A7FE-D628CBD2C11D}"/>
              </a:ext>
            </a:extLst>
          </p:cNvPr>
          <p:cNvSpPr>
            <a:spLocks noGrp="1"/>
          </p:cNvSpPr>
          <p:nvPr>
            <p:ph type="dt" sz="half" idx="10"/>
          </p:nvPr>
        </p:nvSpPr>
        <p:spPr>
          <a:xfrm>
            <a:off x="1024129" y="6536693"/>
            <a:ext cx="2154143" cy="274320"/>
          </a:xfrm>
        </p:spPr>
        <p:txBody>
          <a:bodyPr vert="horz" lIns="91440" tIns="45720" rIns="91440" bIns="45720" rtlCol="0" anchor="ctr">
            <a:normAutofit/>
          </a:bodyPr>
          <a:lstStyle/>
          <a:p>
            <a:pPr>
              <a:spcAft>
                <a:spcPts val="600"/>
              </a:spcAft>
            </a:pPr>
            <a:fld id="{F0B6F0CF-7022-4406-A228-A22D53F29F43}"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D52DC3BF-06A2-495F-BE5F-93F6E4ECDE0A}"/>
              </a:ext>
            </a:extLst>
          </p:cNvPr>
          <p:cNvSpPr>
            <a:spLocks noGrp="1"/>
          </p:cNvSpPr>
          <p:nvPr>
            <p:ph type="ftr" sz="quarter" idx="11"/>
          </p:nvPr>
        </p:nvSpPr>
        <p:spPr>
          <a:xfrm>
            <a:off x="5626825" y="6536693"/>
            <a:ext cx="5117566" cy="274320"/>
          </a:xfrm>
        </p:spPr>
        <p:txBody>
          <a:bodyPr vert="horz" lIns="91440" tIns="45720" rIns="91440" bIns="45720" rtlCol="0" anchor="ctr">
            <a:normAutofit/>
          </a:bodyPr>
          <a:lstStyle/>
          <a:p>
            <a:pPr>
              <a:spcAft>
                <a:spcPts val="600"/>
              </a:spcAft>
            </a:pPr>
            <a:r>
              <a:rPr lang="en-US" kern="1200" cap="all" baseline="0">
                <a:solidFill>
                  <a:schemeClr val="accent1">
                    <a:lumMod val="75000"/>
                  </a:schemeClr>
                </a:solidFill>
                <a:latin typeface="+mj-lt"/>
                <a:ea typeface="+mn-ea"/>
                <a:cs typeface="+mn-cs"/>
              </a:rPr>
              <a:t>Kristiana Fox Copyrighted 2019 </a:t>
            </a:r>
          </a:p>
        </p:txBody>
      </p:sp>
    </p:spTree>
    <p:extLst>
      <p:ext uri="{BB962C8B-B14F-4D97-AF65-F5344CB8AC3E}">
        <p14:creationId xmlns:p14="http://schemas.microsoft.com/office/powerpoint/2010/main" val="364525213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C6E948C3-77F4-4E1B-BF6E-31EE0EA64938}"/>
              </a:ext>
            </a:extLst>
          </p:cNvPr>
          <p:cNvPicPr>
            <a:picLocks noChangeAspect="1"/>
          </p:cNvPicPr>
          <p:nvPr/>
        </p:nvPicPr>
        <p:blipFill>
          <a:blip r:embed="rId3"/>
          <a:stretch>
            <a:fillRect/>
          </a:stretch>
        </p:blipFill>
        <p:spPr>
          <a:xfrm>
            <a:off x="374073" y="394856"/>
            <a:ext cx="11069782" cy="5839689"/>
          </a:xfrm>
          <a:prstGeom prst="rect">
            <a:avLst/>
          </a:prstGeom>
        </p:spPr>
      </p:pic>
      <p:sp>
        <p:nvSpPr>
          <p:cNvPr id="2" name="Date Placeholder 1">
            <a:extLst>
              <a:ext uri="{FF2B5EF4-FFF2-40B4-BE49-F238E27FC236}">
                <a16:creationId xmlns:a16="http://schemas.microsoft.com/office/drawing/2014/main" id="{C67DAF7B-503A-4B53-8878-029119F63B41}"/>
              </a:ext>
            </a:extLst>
          </p:cNvPr>
          <p:cNvSpPr>
            <a:spLocks noGrp="1"/>
          </p:cNvSpPr>
          <p:nvPr>
            <p:ph type="dt" sz="half" idx="10"/>
          </p:nvPr>
        </p:nvSpPr>
        <p:spPr/>
        <p:txBody>
          <a:bodyPr>
            <a:normAutofit/>
          </a:bodyPr>
          <a:lstStyle/>
          <a:p>
            <a:pPr>
              <a:spcAft>
                <a:spcPts val="600"/>
              </a:spcAft>
            </a:pPr>
            <a:fld id="{A997D3E9-DEFE-414D-8125-4C614F8A4793}" type="datetime1">
              <a:rPr lang="en-US"/>
              <a:pPr>
                <a:spcAft>
                  <a:spcPts val="600"/>
                </a:spcAft>
              </a:pPr>
              <a:t>4/24/2022</a:t>
            </a:fld>
            <a:endParaRPr lang="en-US"/>
          </a:p>
        </p:txBody>
      </p:sp>
      <p:sp>
        <p:nvSpPr>
          <p:cNvPr id="3" name="Footer Placeholder 2">
            <a:extLst>
              <a:ext uri="{FF2B5EF4-FFF2-40B4-BE49-F238E27FC236}">
                <a16:creationId xmlns:a16="http://schemas.microsoft.com/office/drawing/2014/main" id="{990BB653-5FB7-4B05-AC61-AF3ECF01518A}"/>
              </a:ext>
            </a:extLst>
          </p:cNvPr>
          <p:cNvSpPr>
            <a:spLocks noGrp="1"/>
          </p:cNvSpPr>
          <p:nvPr>
            <p:ph type="ftr" sz="quarter" idx="11"/>
          </p:nvPr>
        </p:nvSpPr>
        <p:spPr/>
        <p:txBody>
          <a:bodyPr>
            <a:normAutofit/>
          </a:bodyPr>
          <a:lstStyle/>
          <a:p>
            <a:pPr>
              <a:spcAft>
                <a:spcPts val="600"/>
              </a:spcAft>
            </a:pPr>
            <a:r>
              <a:rPr lang="en-US"/>
              <a:t>Kristiana Fox Copyrighted 2019 </a:t>
            </a:r>
          </a:p>
        </p:txBody>
      </p:sp>
    </p:spTree>
    <p:extLst>
      <p:ext uri="{BB962C8B-B14F-4D97-AF65-F5344CB8AC3E}">
        <p14:creationId xmlns:p14="http://schemas.microsoft.com/office/powerpoint/2010/main" val="140321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9" name="Rectangle 98">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643467" y="643467"/>
            <a:ext cx="7164674" cy="5571066"/>
          </a:xfrm>
        </p:spPr>
        <p:txBody>
          <a:bodyPr vert="horz" lIns="91440" tIns="45720" rIns="91440" bIns="45720" rtlCol="0" anchor="ctr">
            <a:normAutofit/>
          </a:bodyPr>
          <a:lstStyle/>
          <a:p>
            <a:r>
              <a:rPr lang="en-US" sz="6600">
                <a:solidFill>
                  <a:schemeClr val="tx1">
                    <a:alpha val="80000"/>
                  </a:schemeClr>
                </a:solidFill>
              </a:rPr>
              <a:t>Related terms </a:t>
            </a:r>
          </a:p>
        </p:txBody>
      </p:sp>
      <p:cxnSp>
        <p:nvCxnSpPr>
          <p:cNvPr id="101" name="Straight Connector 100">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dirty="0"/>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348259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31">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A97A-CDCF-4D4F-9CB9-73D7202D1531}"/>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CORPORATE SOCIAL RESPONSIBILITY </a:t>
            </a:r>
          </a:p>
        </p:txBody>
      </p:sp>
      <p:cxnSp>
        <p:nvCxnSpPr>
          <p:cNvPr id="36" name="Straight Connector 35">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80E828-7C05-458B-9737-98793A43E704}"/>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fld id="{77177930-F7BC-445E-8854-D6331F6BBCD1}" type="datetime1">
              <a:rPr lang="en-US" smtClean="0"/>
              <a:pPr>
                <a:spcAft>
                  <a:spcPts val="600"/>
                </a:spcAft>
              </a:pPr>
              <a:t>4/24/2022</a:t>
            </a:fld>
            <a:endParaRPr lang="en-US"/>
          </a:p>
        </p:txBody>
      </p:sp>
      <p:sp>
        <p:nvSpPr>
          <p:cNvPr id="4" name="Footer Placeholder 3">
            <a:extLst>
              <a:ext uri="{FF2B5EF4-FFF2-40B4-BE49-F238E27FC236}">
                <a16:creationId xmlns:a16="http://schemas.microsoft.com/office/drawing/2014/main" id="{523B098A-786F-4B91-8A41-4D6D5FC8D17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dirty="0">
                <a:solidFill>
                  <a:schemeClr val="tx1">
                    <a:lumMod val="95000"/>
                    <a:lumOff val="5000"/>
                  </a:schemeClr>
                </a:solidFill>
                <a:latin typeface="+mj-lt"/>
                <a:ea typeface="+mn-ea"/>
                <a:cs typeface="+mn-cs"/>
              </a:rPr>
              <a:t>Kristiana Fox Copyrighted 2019 </a:t>
            </a:r>
          </a:p>
        </p:txBody>
      </p:sp>
    </p:spTree>
    <p:extLst>
      <p:ext uri="{BB962C8B-B14F-4D97-AF65-F5344CB8AC3E}">
        <p14:creationId xmlns:p14="http://schemas.microsoft.com/office/powerpoint/2010/main" val="272892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140278-1B17-48E7-B642-9C9B3FC14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5" y="321731"/>
            <a:ext cx="11551187"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62EBF6-F26C-4376-A931-CA1FF2E377BD}"/>
              </a:ext>
            </a:extLst>
          </p:cNvPr>
          <p:cNvSpPr>
            <a:spLocks noGrp="1"/>
          </p:cNvSpPr>
          <p:nvPr>
            <p:ph idx="1"/>
          </p:nvPr>
        </p:nvSpPr>
        <p:spPr>
          <a:xfrm>
            <a:off x="1024129" y="2286000"/>
            <a:ext cx="10329671" cy="3862971"/>
          </a:xfrm>
        </p:spPr>
        <p:txBody>
          <a:bodyPr>
            <a:normAutofit/>
          </a:bodyPr>
          <a:lstStyle/>
          <a:p>
            <a:r>
              <a:rPr lang="en-US" sz="4800" dirty="0">
                <a:solidFill>
                  <a:srgbClr val="FFFFFF"/>
                </a:solidFill>
              </a:rPr>
              <a:t>Corporate Social Responsibility (CSR) is a business model where a company’s activities enhance the world around them. </a:t>
            </a:r>
          </a:p>
        </p:txBody>
      </p:sp>
      <p:sp>
        <p:nvSpPr>
          <p:cNvPr id="4" name="Date Placeholder 3">
            <a:extLst>
              <a:ext uri="{FF2B5EF4-FFF2-40B4-BE49-F238E27FC236}">
                <a16:creationId xmlns:a16="http://schemas.microsoft.com/office/drawing/2014/main" id="{0FAA04EA-06DC-4948-A38A-99D8614A41B8}"/>
              </a:ext>
            </a:extLst>
          </p:cNvPr>
          <p:cNvSpPr>
            <a:spLocks noGrp="1"/>
          </p:cNvSpPr>
          <p:nvPr>
            <p:ph type="dt" sz="half" idx="10"/>
          </p:nvPr>
        </p:nvSpPr>
        <p:spPr>
          <a:xfrm>
            <a:off x="1024129" y="6536693"/>
            <a:ext cx="2154143" cy="274320"/>
          </a:xfrm>
        </p:spPr>
        <p:txBody>
          <a:bodyPr>
            <a:normAutofit/>
          </a:bodyPr>
          <a:lstStyle/>
          <a:p>
            <a:pPr>
              <a:spcAft>
                <a:spcPts val="600"/>
              </a:spcAft>
            </a:pPr>
            <a:fld id="{1510DC36-F99F-4CE7-A82D-A041035699BE}" type="datetime1">
              <a:rPr lang="en-US">
                <a:solidFill>
                  <a:schemeClr val="accent1">
                    <a:lumMod val="75000"/>
                  </a:schemeClr>
                </a:solidFill>
              </a:rPr>
              <a:pPr>
                <a:spcAft>
                  <a:spcPts val="600"/>
                </a:spcAft>
              </a:pPr>
              <a:t>4/24/2022</a:t>
            </a:fld>
            <a:endParaRPr lang="en-US">
              <a:solidFill>
                <a:schemeClr val="accent1">
                  <a:lumMod val="75000"/>
                </a:schemeClr>
              </a:solidFill>
            </a:endParaRPr>
          </a:p>
        </p:txBody>
      </p:sp>
      <p:sp>
        <p:nvSpPr>
          <p:cNvPr id="5" name="Footer Placeholder 4">
            <a:extLst>
              <a:ext uri="{FF2B5EF4-FFF2-40B4-BE49-F238E27FC236}">
                <a16:creationId xmlns:a16="http://schemas.microsoft.com/office/drawing/2014/main" id="{169BEE09-7D12-418B-A2EA-91EFDA163F41}"/>
              </a:ext>
            </a:extLst>
          </p:cNvPr>
          <p:cNvSpPr>
            <a:spLocks noGrp="1"/>
          </p:cNvSpPr>
          <p:nvPr>
            <p:ph type="ftr" sz="quarter" idx="11"/>
          </p:nvPr>
        </p:nvSpPr>
        <p:spPr>
          <a:xfrm>
            <a:off x="5626825" y="6536693"/>
            <a:ext cx="5117566" cy="274320"/>
          </a:xfrm>
        </p:spPr>
        <p:txBody>
          <a:bodyPr>
            <a:normAutofit/>
          </a:bodyPr>
          <a:lstStyle/>
          <a:p>
            <a:pPr>
              <a:spcAft>
                <a:spcPts val="600"/>
              </a:spcAft>
            </a:pPr>
            <a:r>
              <a:rPr lang="en-US">
                <a:solidFill>
                  <a:schemeClr val="accent1">
                    <a:lumMod val="75000"/>
                  </a:schemeClr>
                </a:solidFill>
              </a:rPr>
              <a:t>Kristiana Fox Copyrighted 2019 </a:t>
            </a:r>
          </a:p>
        </p:txBody>
      </p:sp>
    </p:spTree>
    <p:extLst>
      <p:ext uri="{BB962C8B-B14F-4D97-AF65-F5344CB8AC3E}">
        <p14:creationId xmlns:p14="http://schemas.microsoft.com/office/powerpoint/2010/main" val="168577075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TotalTime>
  <Words>1797</Words>
  <Application>Microsoft Office PowerPoint</Application>
  <PresentationFormat>Widescreen</PresentationFormat>
  <Paragraphs>245</Paragraphs>
  <Slides>50</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Tw Cen MT</vt:lpstr>
      <vt:lpstr>Tw Cen MT Condensed</vt:lpstr>
      <vt:lpstr>Wingdings 3</vt:lpstr>
      <vt:lpstr>Integral</vt:lpstr>
      <vt:lpstr>WHY ESG PRINCIples MATTER TO YOUR STARTUP</vt:lpstr>
      <vt:lpstr>WHAT IS ESG?</vt:lpstr>
      <vt:lpstr>PowerPoint Presentation</vt:lpstr>
      <vt:lpstr>PowerPoint Presentation</vt:lpstr>
      <vt:lpstr>HOW DID ESG EVOLVE?</vt:lpstr>
      <vt:lpstr>PowerPoint Presentation</vt:lpstr>
      <vt:lpstr>Related terms </vt:lpstr>
      <vt:lpstr>CORPORATE SOCIAL RESPONSIBILITY </vt:lpstr>
      <vt:lpstr>PowerPoint Presentation</vt:lpstr>
      <vt:lpstr>Sustainability </vt:lpstr>
      <vt:lpstr>PowerPoint Presentation</vt:lpstr>
      <vt:lpstr>PowerPoint Presentation</vt:lpstr>
      <vt:lpstr>Net Zero </vt:lpstr>
      <vt:lpstr>PowerPoint Presentation</vt:lpstr>
      <vt:lpstr>PowerPoint Presentation</vt:lpstr>
      <vt:lpstr>United nations (Un) sustainable Development Goals (SDG)</vt:lpstr>
      <vt:lpstr>PowerPoint Presentation</vt:lpstr>
      <vt:lpstr>Certified B Corporation/  Benefit Corporation</vt:lpstr>
      <vt:lpstr>B COrporations</vt:lpstr>
      <vt:lpstr>BENEFIT CORPORATION:</vt:lpstr>
      <vt:lpstr>IMPACT INVESTING &amp; SOCIALly RESPONSIBLE INVESTING (SRI)</vt:lpstr>
      <vt:lpstr>PowerPoint Presentation</vt:lpstr>
      <vt:lpstr>PowerPoint Presentation</vt:lpstr>
      <vt:lpstr>WAYS WE MEASURE ESG</vt:lpstr>
      <vt:lpstr>PowerPoint Presentation</vt:lpstr>
      <vt:lpstr>BENEFITS OF ESG</vt:lpstr>
      <vt:lpstr>PowerPoint Presentation</vt:lpstr>
      <vt:lpstr>PowerPoint Presentation</vt:lpstr>
      <vt:lpstr>PowerPoint Presentation</vt:lpstr>
      <vt:lpstr>PROBLEMS WITH ESG</vt:lpstr>
      <vt:lpstr>PowerPoint Presentation</vt:lpstr>
      <vt:lpstr>PowerPoint Presentation</vt:lpstr>
      <vt:lpstr>PURPOSE AND WHY </vt:lpstr>
      <vt:lpstr>PowerPoint Presentation</vt:lpstr>
      <vt:lpstr>PowerPoint Presentation</vt:lpstr>
      <vt:lpstr>Example of a company’s Why</vt:lpstr>
      <vt:lpstr>PowerPoint Presentation</vt:lpstr>
      <vt:lpstr>WAYS TO SUCCESSFUL INCORPORATE ESG</vt:lpstr>
      <vt:lpstr>PowerPoint Presentation</vt:lpstr>
      <vt:lpstr>PowerPoint Presentation</vt:lpstr>
      <vt:lpstr>PowerPoint Presentation</vt:lpstr>
      <vt:lpstr>PowerPoint Presentation</vt:lpstr>
      <vt:lpstr>STEPS TO INCORPORATE ESG </vt:lpstr>
      <vt:lpstr>PowerPoint Presentation</vt:lpstr>
      <vt:lpstr>ESG and inVESTORS </vt:lpstr>
      <vt:lpstr>PowerPoint Presentation</vt:lpstr>
      <vt:lpstr>THE FUTURE OF ESG</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the World- Start a Social Enterprise</dc:title>
  <dc:creator>Kristiana Fox</dc:creator>
  <cp:lastModifiedBy>Kristiana Fox</cp:lastModifiedBy>
  <cp:revision>23</cp:revision>
  <dcterms:created xsi:type="dcterms:W3CDTF">2019-08-05T19:57:09Z</dcterms:created>
  <dcterms:modified xsi:type="dcterms:W3CDTF">2022-04-25T01:58:56Z</dcterms:modified>
</cp:coreProperties>
</file>